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66" r:id="rId2"/>
    <p:sldId id="269" r:id="rId3"/>
    <p:sldId id="260" r:id="rId4"/>
    <p:sldId id="273" r:id="rId5"/>
    <p:sldId id="270" r:id="rId6"/>
    <p:sldId id="261" r:id="rId7"/>
    <p:sldId id="272" r:id="rId8"/>
    <p:sldId id="259" r:id="rId9"/>
    <p:sldId id="268" r:id="rId10"/>
    <p:sldId id="274" r:id="rId11"/>
    <p:sldId id="275" r:id="rId12"/>
    <p:sldId id="276" r:id="rId13"/>
    <p:sldId id="262" r:id="rId14"/>
    <p:sldId id="279" r:id="rId15"/>
    <p:sldId id="277" r:id="rId16"/>
    <p:sldId id="278" r:id="rId17"/>
    <p:sldId id="265" r:id="rId18"/>
    <p:sldId id="264" r:id="rId19"/>
  </p:sldIdLst>
  <p:sldSz cx="12192000" cy="6858000"/>
  <p:notesSz cx="6858000" cy="9144000"/>
  <p:defaultTextStyle>
    <a:defPPr>
      <a:defRPr lang="en-H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DB0"/>
    <a:srgbClr val="1582AE"/>
    <a:srgbClr val="05303B"/>
    <a:srgbClr val="CD7536"/>
    <a:srgbClr val="207C7F"/>
    <a:srgbClr val="053640"/>
    <a:srgbClr val="0525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847E44-4143-6245-11BD-CF985F014941}" v="10" dt="2026-06-25T20:12:47.793"/>
    <p1510:client id="{68264EA9-ADC4-619F-17A2-E529A484F69A}" v="3474" dt="2026-06-24T18:33:56.108"/>
    <p1510:client id="{92006DF4-AC7F-BF28-5AA7-C81D8105AB37}" v="414" dt="2026-06-24T19:26:41.426"/>
    <p1510:client id="{D7E58B11-14B5-0034-CC68-29EDD774DC79}" v="1" dt="2026-06-24T19:39:34.4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41" autoAdjust="0"/>
    <p:restoredTop sz="86438"/>
  </p:normalViewPr>
  <p:slideViewPr>
    <p:cSldViewPr snapToGrid="0">
      <p:cViewPr varScale="1">
        <p:scale>
          <a:sx n="134" d="100"/>
          <a:sy n="134" d="100"/>
        </p:scale>
        <p:origin x="1080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4384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41C9A1B-6197-F6B4-7728-84B69D48C3F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28A843-32B7-797D-FDA9-FEF02CE279E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6CB308-0C41-BB4C-A4FB-905A5DA12864}" type="datetimeFigureOut">
              <a:rPr lang="en-HR" smtClean="0"/>
              <a:t>06/25/2026</a:t>
            </a:fld>
            <a:endParaRPr lang="en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2DB850-1CAA-54F8-EFAA-376CAE9FC6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E3F00A-8DCD-9B9D-68BC-70D364F4F90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6B00EE-C13D-4545-AAAC-4538EF77E073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051960358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CE3DF1-7EC8-F840-B86E-DC0D28430D2A}" type="datetimeFigureOut">
              <a:rPr lang="en-HR" smtClean="0"/>
              <a:t>06/25/2026</a:t>
            </a:fld>
            <a:endParaRPr lang="en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2CB5A5-E881-4F4C-8D4F-CD81BDBC6F85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064885808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2CB5A5-E881-4F4C-8D4F-CD81BDBC6F85}" type="slidenum">
              <a:rPr lang="en-HR" smtClean="0"/>
              <a:t>1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590608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D2FCB3-AD7E-B1D5-8BB4-CC34078627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3153" b="30039"/>
          <a:stretch>
            <a:fillRect/>
          </a:stretch>
        </p:blipFill>
        <p:spPr>
          <a:xfrm rot="10800000">
            <a:off x="6513712" y="-11616"/>
            <a:ext cx="5678288" cy="6838136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919E86D-F34C-5080-7A26-36E9C0E28B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486684"/>
            <a:ext cx="7598799" cy="3416400"/>
          </a:xfrm>
          <a:prstGeom prst="rect">
            <a:avLst/>
          </a:prstGeom>
        </p:spPr>
        <p:txBody>
          <a:bodyPr/>
          <a:lstStyle>
            <a:lvl1pPr marL="269875" indent="0">
              <a:buNone/>
              <a:defRPr lang="en-US" sz="5400" b="0" kern="1200" spc="-150" dirty="0">
                <a:solidFill>
                  <a:srgbClr val="05303B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</a:t>
            </a:r>
            <a:r>
              <a:rPr lang="hr-HR" dirty="0" err="1"/>
              <a:t>add</a:t>
            </a:r>
            <a:r>
              <a:rPr lang="hr-HR" dirty="0"/>
              <a:t> title</a:t>
            </a:r>
            <a:endParaRPr lang="en-US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05D4536-3A4F-599B-E462-C1E2F7E444DF}"/>
              </a:ext>
            </a:extLst>
          </p:cNvPr>
          <p:cNvCxnSpPr>
            <a:cxnSpLocks/>
          </p:cNvCxnSpPr>
          <p:nvPr userDrawn="1"/>
        </p:nvCxnSpPr>
        <p:spPr>
          <a:xfrm>
            <a:off x="282880" y="5252569"/>
            <a:ext cx="903768" cy="0"/>
          </a:xfrm>
          <a:prstGeom prst="line">
            <a:avLst/>
          </a:prstGeom>
          <a:ln w="25400">
            <a:solidFill>
              <a:srgbClr val="00ADB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13">
            <a:extLst>
              <a:ext uri="{FF2B5EF4-FFF2-40B4-BE49-F238E27FC236}">
                <a16:creationId xmlns:a16="http://schemas.microsoft.com/office/drawing/2014/main" id="{8E56F2AC-3F27-05B1-5973-23FD74E33890}"/>
              </a:ext>
            </a:extLst>
          </p:cNvPr>
          <p:cNvSpPr/>
          <p:nvPr userDrawn="1"/>
        </p:nvSpPr>
        <p:spPr>
          <a:xfrm>
            <a:off x="6513712" y="1"/>
            <a:ext cx="5678424" cy="6853808"/>
          </a:xfrm>
          <a:custGeom>
            <a:avLst/>
            <a:gdLst>
              <a:gd name="csX0" fmla="*/ 0 w 8643721"/>
              <a:gd name="csY0" fmla="*/ 0 h 6999195"/>
              <a:gd name="csX1" fmla="*/ 8643721 w 8643721"/>
              <a:gd name="csY1" fmla="*/ 0 h 6999195"/>
              <a:gd name="csX2" fmla="*/ 8643721 w 8643721"/>
              <a:gd name="csY2" fmla="*/ 6999195 h 6999195"/>
              <a:gd name="csX3" fmla="*/ 0 w 8643721"/>
              <a:gd name="csY3" fmla="*/ 6999195 h 6999195"/>
              <a:gd name="csX4" fmla="*/ 0 w 8643721"/>
              <a:gd name="csY4" fmla="*/ 0 h 6999195"/>
              <a:gd name="csX0" fmla="*/ 0 w 8643721"/>
              <a:gd name="csY0" fmla="*/ 0 h 6999195"/>
              <a:gd name="csX1" fmla="*/ 8643721 w 8643721"/>
              <a:gd name="csY1" fmla="*/ 0 h 6999195"/>
              <a:gd name="csX2" fmla="*/ 8643721 w 8643721"/>
              <a:gd name="csY2" fmla="*/ 6999195 h 6999195"/>
              <a:gd name="csX3" fmla="*/ 1703540 w 8643721"/>
              <a:gd name="csY3" fmla="*/ 6949091 h 6999195"/>
              <a:gd name="csX4" fmla="*/ 0 w 8643721"/>
              <a:gd name="csY4" fmla="*/ 0 h 6999195"/>
              <a:gd name="csX0" fmla="*/ 0 w 8643721"/>
              <a:gd name="csY0" fmla="*/ 0 h 6949091"/>
              <a:gd name="csX1" fmla="*/ 8643721 w 8643721"/>
              <a:gd name="csY1" fmla="*/ 0 h 6949091"/>
              <a:gd name="csX2" fmla="*/ 8635838 w 8643721"/>
              <a:gd name="csY2" fmla="*/ 6896720 h 6949091"/>
              <a:gd name="csX3" fmla="*/ 1703540 w 8643721"/>
              <a:gd name="csY3" fmla="*/ 6949091 h 6949091"/>
              <a:gd name="csX4" fmla="*/ 0 w 8643721"/>
              <a:gd name="csY4" fmla="*/ 0 h 6949091"/>
              <a:gd name="csX0" fmla="*/ 0 w 8643721"/>
              <a:gd name="csY0" fmla="*/ 0 h 6896720"/>
              <a:gd name="csX1" fmla="*/ 8643721 w 8643721"/>
              <a:gd name="csY1" fmla="*/ 0 h 6896720"/>
              <a:gd name="csX2" fmla="*/ 8635838 w 8643721"/>
              <a:gd name="csY2" fmla="*/ 6896720 h 6896720"/>
              <a:gd name="csX3" fmla="*/ 1782368 w 8643721"/>
              <a:gd name="csY3" fmla="*/ 6893912 h 6896720"/>
              <a:gd name="csX4" fmla="*/ 0 w 8643721"/>
              <a:gd name="csY4" fmla="*/ 0 h 6896720"/>
              <a:gd name="csX0" fmla="*/ 0 w 8643721"/>
              <a:gd name="csY0" fmla="*/ 0 h 6896720"/>
              <a:gd name="csX1" fmla="*/ 8643721 w 8643721"/>
              <a:gd name="csY1" fmla="*/ 0 h 6896720"/>
              <a:gd name="csX2" fmla="*/ 8639465 w 8643721"/>
              <a:gd name="csY2" fmla="*/ 6896720 h 6896720"/>
              <a:gd name="csX3" fmla="*/ 1782368 w 8643721"/>
              <a:gd name="csY3" fmla="*/ 6893912 h 6896720"/>
              <a:gd name="csX4" fmla="*/ 0 w 8643721"/>
              <a:gd name="csY4" fmla="*/ 0 h 6896720"/>
              <a:gd name="csX0" fmla="*/ 0 w 8643930"/>
              <a:gd name="csY0" fmla="*/ 0 h 6896720"/>
              <a:gd name="csX1" fmla="*/ 8643721 w 8643930"/>
              <a:gd name="csY1" fmla="*/ 0 h 6896720"/>
              <a:gd name="csX2" fmla="*/ 8643091 w 8643930"/>
              <a:gd name="csY2" fmla="*/ 6896720 h 6896720"/>
              <a:gd name="csX3" fmla="*/ 1782368 w 8643930"/>
              <a:gd name="csY3" fmla="*/ 6893912 h 6896720"/>
              <a:gd name="csX4" fmla="*/ 0 w 8643930"/>
              <a:gd name="csY4" fmla="*/ 0 h 6896720"/>
              <a:gd name="csX0" fmla="*/ 0 w 8643930"/>
              <a:gd name="csY0" fmla="*/ 0 h 6896720"/>
              <a:gd name="csX1" fmla="*/ 8643721 w 8643930"/>
              <a:gd name="csY1" fmla="*/ 0 h 6896720"/>
              <a:gd name="csX2" fmla="*/ 8643091 w 8643930"/>
              <a:gd name="csY2" fmla="*/ 6896720 h 6896720"/>
              <a:gd name="csX3" fmla="*/ 1782368 w 8643930"/>
              <a:gd name="csY3" fmla="*/ 6893912 h 6896720"/>
              <a:gd name="csX4" fmla="*/ 0 w 8643930"/>
              <a:gd name="csY4" fmla="*/ 0 h 6896720"/>
              <a:gd name="csX0" fmla="*/ 0 w 8643930"/>
              <a:gd name="csY0" fmla="*/ 0 h 6896720"/>
              <a:gd name="csX1" fmla="*/ 8643721 w 8643930"/>
              <a:gd name="csY1" fmla="*/ 0 h 6896720"/>
              <a:gd name="csX2" fmla="*/ 8643091 w 8643930"/>
              <a:gd name="csY2" fmla="*/ 6896720 h 6896720"/>
              <a:gd name="csX3" fmla="*/ 1782368 w 8643930"/>
              <a:gd name="csY3" fmla="*/ 6896307 h 6896720"/>
              <a:gd name="csX4" fmla="*/ 0 w 8643930"/>
              <a:gd name="csY4" fmla="*/ 0 h 689672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8643930" h="6896720">
                <a:moveTo>
                  <a:pt x="0" y="0"/>
                </a:moveTo>
                <a:lnTo>
                  <a:pt x="8643721" y="0"/>
                </a:lnTo>
                <a:cubicBezTo>
                  <a:pt x="8641093" y="2298907"/>
                  <a:pt x="8645719" y="4597813"/>
                  <a:pt x="8643091" y="6896720"/>
                </a:cubicBezTo>
                <a:lnTo>
                  <a:pt x="1782368" y="689630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47000">
                <a:srgbClr val="135574">
                  <a:alpha val="0"/>
                </a:srgbClr>
              </a:gs>
              <a:gs pos="93000">
                <a:srgbClr val="053640">
                  <a:lumMod val="7794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  <p:sp>
        <p:nvSpPr>
          <p:cNvPr id="30" name="Rectangle 14">
            <a:extLst>
              <a:ext uri="{FF2B5EF4-FFF2-40B4-BE49-F238E27FC236}">
                <a16:creationId xmlns:a16="http://schemas.microsoft.com/office/drawing/2014/main" id="{AACB7402-02D0-82E6-4D45-BCC5A6EEC809}"/>
              </a:ext>
            </a:extLst>
          </p:cNvPr>
          <p:cNvSpPr/>
          <p:nvPr userDrawn="1"/>
        </p:nvSpPr>
        <p:spPr>
          <a:xfrm>
            <a:off x="6366074" y="-11616"/>
            <a:ext cx="5825926" cy="6887311"/>
          </a:xfrm>
          <a:custGeom>
            <a:avLst/>
            <a:gdLst>
              <a:gd name="csX0" fmla="*/ 0 w 8545748"/>
              <a:gd name="csY0" fmla="*/ 0 h 7803714"/>
              <a:gd name="csX1" fmla="*/ 8545748 w 8545748"/>
              <a:gd name="csY1" fmla="*/ 0 h 7803714"/>
              <a:gd name="csX2" fmla="*/ 8545748 w 8545748"/>
              <a:gd name="csY2" fmla="*/ 7803714 h 7803714"/>
              <a:gd name="csX3" fmla="*/ 0 w 8545748"/>
              <a:gd name="csY3" fmla="*/ 7803714 h 7803714"/>
              <a:gd name="csX4" fmla="*/ 0 w 8545748"/>
              <a:gd name="csY4" fmla="*/ 0 h 7803714"/>
              <a:gd name="csX0" fmla="*/ 0 w 8545748"/>
              <a:gd name="csY0" fmla="*/ 0 h 7803714"/>
              <a:gd name="csX1" fmla="*/ 8545748 w 8545748"/>
              <a:gd name="csY1" fmla="*/ 0 h 7803714"/>
              <a:gd name="csX2" fmla="*/ 8545748 w 8545748"/>
              <a:gd name="csY2" fmla="*/ 7803714 h 7803714"/>
              <a:gd name="csX3" fmla="*/ 1791222 w 8545748"/>
              <a:gd name="csY3" fmla="*/ 7803714 h 7803714"/>
              <a:gd name="csX4" fmla="*/ 0 w 8545748"/>
              <a:gd name="csY4" fmla="*/ 0 h 7803714"/>
              <a:gd name="csX0" fmla="*/ 0 w 8545748"/>
              <a:gd name="csY0" fmla="*/ 0 h 7803714"/>
              <a:gd name="csX1" fmla="*/ 8545748 w 8545748"/>
              <a:gd name="csY1" fmla="*/ 0 h 7803714"/>
              <a:gd name="csX2" fmla="*/ 8545748 w 8545748"/>
              <a:gd name="csY2" fmla="*/ 7803714 h 7803714"/>
              <a:gd name="csX3" fmla="*/ 1711709 w 8545748"/>
              <a:gd name="csY3" fmla="*/ 7167610 h 7803714"/>
              <a:gd name="csX4" fmla="*/ 0 w 8545748"/>
              <a:gd name="csY4" fmla="*/ 0 h 7803714"/>
              <a:gd name="csX0" fmla="*/ 0 w 8545748"/>
              <a:gd name="csY0" fmla="*/ 0 h 7227245"/>
              <a:gd name="csX1" fmla="*/ 8545748 w 8545748"/>
              <a:gd name="csY1" fmla="*/ 0 h 7227245"/>
              <a:gd name="csX2" fmla="*/ 8545748 w 8545748"/>
              <a:gd name="csY2" fmla="*/ 7227245 h 7227245"/>
              <a:gd name="csX3" fmla="*/ 1711709 w 8545748"/>
              <a:gd name="csY3" fmla="*/ 7167610 h 7227245"/>
              <a:gd name="csX4" fmla="*/ 0 w 8545748"/>
              <a:gd name="csY4" fmla="*/ 0 h 7227245"/>
              <a:gd name="csX0" fmla="*/ 0 w 8558811"/>
              <a:gd name="csY0" fmla="*/ 0 h 7214182"/>
              <a:gd name="csX1" fmla="*/ 8545748 w 8558811"/>
              <a:gd name="csY1" fmla="*/ 0 h 7214182"/>
              <a:gd name="csX2" fmla="*/ 8558811 w 8558811"/>
              <a:gd name="csY2" fmla="*/ 7214182 h 7214182"/>
              <a:gd name="csX3" fmla="*/ 1711709 w 8558811"/>
              <a:gd name="csY3" fmla="*/ 7167610 h 7214182"/>
              <a:gd name="csX4" fmla="*/ 0 w 8558811"/>
              <a:gd name="csY4" fmla="*/ 0 h 7214182"/>
              <a:gd name="csX0" fmla="*/ 0 w 8558811"/>
              <a:gd name="csY0" fmla="*/ 0 h 7214182"/>
              <a:gd name="csX1" fmla="*/ 8545748 w 8558811"/>
              <a:gd name="csY1" fmla="*/ 0 h 7214182"/>
              <a:gd name="csX2" fmla="*/ 8558811 w 8558811"/>
              <a:gd name="csY2" fmla="*/ 7214182 h 7214182"/>
              <a:gd name="csX3" fmla="*/ 1751123 w 8558811"/>
              <a:gd name="csY3" fmla="*/ 7112796 h 7214182"/>
              <a:gd name="csX4" fmla="*/ 0 w 8558811"/>
              <a:gd name="csY4" fmla="*/ 0 h 7214182"/>
              <a:gd name="csX0" fmla="*/ 0 w 8598225"/>
              <a:gd name="csY0" fmla="*/ 0 h 7112796"/>
              <a:gd name="csX1" fmla="*/ 8545748 w 8598225"/>
              <a:gd name="csY1" fmla="*/ 0 h 7112796"/>
              <a:gd name="csX2" fmla="*/ 8598225 w 8598225"/>
              <a:gd name="csY2" fmla="*/ 7104554 h 7112796"/>
              <a:gd name="csX3" fmla="*/ 1751123 w 8598225"/>
              <a:gd name="csY3" fmla="*/ 7112796 h 7112796"/>
              <a:gd name="csX4" fmla="*/ 0 w 8598225"/>
              <a:gd name="csY4" fmla="*/ 0 h 7112796"/>
              <a:gd name="csX0" fmla="*/ 0 w 8598225"/>
              <a:gd name="csY0" fmla="*/ 0 h 7104554"/>
              <a:gd name="csX1" fmla="*/ 8545748 w 8598225"/>
              <a:gd name="csY1" fmla="*/ 0 h 7104554"/>
              <a:gd name="csX2" fmla="*/ 8598225 w 8598225"/>
              <a:gd name="csY2" fmla="*/ 7104554 h 7104554"/>
              <a:gd name="csX3" fmla="*/ 2208226 w 8598225"/>
              <a:gd name="csY3" fmla="*/ 4504454 h 7104554"/>
              <a:gd name="csX4" fmla="*/ 0 w 8598225"/>
              <a:gd name="csY4" fmla="*/ 0 h 7104554"/>
              <a:gd name="csX0" fmla="*/ 0 w 8545805"/>
              <a:gd name="csY0" fmla="*/ 0 h 4504626"/>
              <a:gd name="csX1" fmla="*/ 8545748 w 8545805"/>
              <a:gd name="csY1" fmla="*/ 0 h 4504626"/>
              <a:gd name="csX2" fmla="*/ 8310419 w 8545805"/>
              <a:gd name="csY2" fmla="*/ 4504626 h 4504626"/>
              <a:gd name="csX3" fmla="*/ 2208226 w 8545805"/>
              <a:gd name="csY3" fmla="*/ 4504454 h 4504626"/>
              <a:gd name="csX4" fmla="*/ 0 w 8545805"/>
              <a:gd name="csY4" fmla="*/ 0 h 4504626"/>
              <a:gd name="csX0" fmla="*/ 0 w 8310419"/>
              <a:gd name="csY0" fmla="*/ 0 h 4504626"/>
              <a:gd name="csX1" fmla="*/ 8308731 w 8310419"/>
              <a:gd name="csY1" fmla="*/ 0 h 4504626"/>
              <a:gd name="csX2" fmla="*/ 8310419 w 8310419"/>
              <a:gd name="csY2" fmla="*/ 4504626 h 4504626"/>
              <a:gd name="csX3" fmla="*/ 2208226 w 8310419"/>
              <a:gd name="csY3" fmla="*/ 4504454 h 4504626"/>
              <a:gd name="csX4" fmla="*/ 0 w 8310419"/>
              <a:gd name="csY4" fmla="*/ 0 h 4504626"/>
              <a:gd name="csX0" fmla="*/ 0 w 8608297"/>
              <a:gd name="csY0" fmla="*/ 0 h 4504626"/>
              <a:gd name="csX1" fmla="*/ 8606609 w 8608297"/>
              <a:gd name="csY1" fmla="*/ 0 h 4504626"/>
              <a:gd name="csX2" fmla="*/ 8608297 w 8608297"/>
              <a:gd name="csY2" fmla="*/ 4504626 h 4504626"/>
              <a:gd name="csX3" fmla="*/ 2506104 w 8608297"/>
              <a:gd name="csY3" fmla="*/ 4504454 h 4504626"/>
              <a:gd name="csX4" fmla="*/ 0 w 8608297"/>
              <a:gd name="csY4" fmla="*/ 0 h 4504626"/>
              <a:gd name="csX0" fmla="*/ 0 w 8608297"/>
              <a:gd name="csY0" fmla="*/ 0 h 4504626"/>
              <a:gd name="csX1" fmla="*/ 8606609 w 8608297"/>
              <a:gd name="csY1" fmla="*/ 0 h 4504626"/>
              <a:gd name="csX2" fmla="*/ 8608297 w 8608297"/>
              <a:gd name="csY2" fmla="*/ 4504626 h 4504626"/>
              <a:gd name="csX3" fmla="*/ 2549171 w 8608297"/>
              <a:gd name="csY3" fmla="*/ 4504454 h 4504626"/>
              <a:gd name="csX4" fmla="*/ 0 w 8608297"/>
              <a:gd name="csY4" fmla="*/ 0 h 4504626"/>
              <a:gd name="csX0" fmla="*/ 0 w 8532930"/>
              <a:gd name="csY0" fmla="*/ 0 h 4506191"/>
              <a:gd name="csX1" fmla="*/ 8531242 w 8532930"/>
              <a:gd name="csY1" fmla="*/ 1565 h 4506191"/>
              <a:gd name="csX2" fmla="*/ 8532930 w 8532930"/>
              <a:gd name="csY2" fmla="*/ 4506191 h 4506191"/>
              <a:gd name="csX3" fmla="*/ 2473804 w 8532930"/>
              <a:gd name="csY3" fmla="*/ 4506019 h 4506191"/>
              <a:gd name="csX4" fmla="*/ 0 w 8532930"/>
              <a:gd name="csY4" fmla="*/ 0 h 4506191"/>
              <a:gd name="csX0" fmla="*/ 0 w 8532930"/>
              <a:gd name="csY0" fmla="*/ 0 h 4506191"/>
              <a:gd name="csX1" fmla="*/ 8531242 w 8532930"/>
              <a:gd name="csY1" fmla="*/ 1565 h 4506191"/>
              <a:gd name="csX2" fmla="*/ 8532930 w 8532930"/>
              <a:gd name="csY2" fmla="*/ 4506191 h 4506191"/>
              <a:gd name="csX3" fmla="*/ 2404050 w 8532930"/>
              <a:gd name="csY3" fmla="*/ 4506019 h 4506191"/>
              <a:gd name="csX4" fmla="*/ 0 w 8532930"/>
              <a:gd name="csY4" fmla="*/ 0 h 45061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8532930" h="4506191">
                <a:moveTo>
                  <a:pt x="0" y="0"/>
                </a:moveTo>
                <a:lnTo>
                  <a:pt x="8531242" y="1565"/>
                </a:lnTo>
                <a:cubicBezTo>
                  <a:pt x="8535596" y="2406292"/>
                  <a:pt x="8528576" y="2101464"/>
                  <a:pt x="8532930" y="4506191"/>
                </a:cubicBezTo>
                <a:lnTo>
                  <a:pt x="2404050" y="450601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47000">
                <a:srgbClr val="1582AE">
                  <a:alpha val="0"/>
                </a:srgbClr>
              </a:gs>
              <a:gs pos="100000">
                <a:srgbClr val="05252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31" name="Right Triangle 15">
            <a:extLst>
              <a:ext uri="{FF2B5EF4-FFF2-40B4-BE49-F238E27FC236}">
                <a16:creationId xmlns:a16="http://schemas.microsoft.com/office/drawing/2014/main" id="{F3AE1D35-E2C4-6AA9-7035-BA1F75B572BE}"/>
              </a:ext>
            </a:extLst>
          </p:cNvPr>
          <p:cNvSpPr/>
          <p:nvPr userDrawn="1"/>
        </p:nvSpPr>
        <p:spPr>
          <a:xfrm>
            <a:off x="6382975" y="31479"/>
            <a:ext cx="1625928" cy="6826845"/>
          </a:xfrm>
          <a:custGeom>
            <a:avLst/>
            <a:gdLst>
              <a:gd name="csX0" fmla="*/ 0 w 1690835"/>
              <a:gd name="csY0" fmla="*/ 6858000 h 6858000"/>
              <a:gd name="csX1" fmla="*/ 0 w 1690835"/>
              <a:gd name="csY1" fmla="*/ 0 h 6858000"/>
              <a:gd name="csX2" fmla="*/ 1690835 w 1690835"/>
              <a:gd name="csY2" fmla="*/ 6858000 h 6858000"/>
              <a:gd name="csX3" fmla="*/ 0 w 1690835"/>
              <a:gd name="csY3" fmla="*/ 6858000 h 6858000"/>
              <a:gd name="csX0" fmla="*/ 0 w 1697710"/>
              <a:gd name="csY0" fmla="*/ 6858000 h 6878626"/>
              <a:gd name="csX1" fmla="*/ 0 w 1697710"/>
              <a:gd name="csY1" fmla="*/ 0 h 6878626"/>
              <a:gd name="csX2" fmla="*/ 1697710 w 1697710"/>
              <a:gd name="csY2" fmla="*/ 6878626 h 6878626"/>
              <a:gd name="csX3" fmla="*/ 0 w 1697710"/>
              <a:gd name="csY3" fmla="*/ 6858000 h 6878626"/>
              <a:gd name="csX0" fmla="*/ 0 w 1711460"/>
              <a:gd name="csY0" fmla="*/ 6885501 h 6885501"/>
              <a:gd name="csX1" fmla="*/ 13750 w 1711460"/>
              <a:gd name="csY1" fmla="*/ 0 h 6885501"/>
              <a:gd name="csX2" fmla="*/ 1711460 w 1711460"/>
              <a:gd name="csY2" fmla="*/ 6878626 h 6885501"/>
              <a:gd name="csX3" fmla="*/ 0 w 1711460"/>
              <a:gd name="csY3" fmla="*/ 6885501 h 6885501"/>
              <a:gd name="csX0" fmla="*/ 0 w 1725210"/>
              <a:gd name="csY0" fmla="*/ 6885501 h 6933627"/>
              <a:gd name="csX1" fmla="*/ 13750 w 1725210"/>
              <a:gd name="csY1" fmla="*/ 0 h 6933627"/>
              <a:gd name="csX2" fmla="*/ 1725210 w 1725210"/>
              <a:gd name="csY2" fmla="*/ 6933627 h 6933627"/>
              <a:gd name="csX3" fmla="*/ 0 w 1725210"/>
              <a:gd name="csY3" fmla="*/ 6885501 h 6933627"/>
              <a:gd name="csX0" fmla="*/ 0 w 1732085"/>
              <a:gd name="csY0" fmla="*/ 6926752 h 6933627"/>
              <a:gd name="csX1" fmla="*/ 20625 w 1732085"/>
              <a:gd name="csY1" fmla="*/ 0 h 6933627"/>
              <a:gd name="csX2" fmla="*/ 1732085 w 1732085"/>
              <a:gd name="csY2" fmla="*/ 6933627 h 6933627"/>
              <a:gd name="csX3" fmla="*/ 0 w 1732085"/>
              <a:gd name="csY3" fmla="*/ 6926752 h 6933627"/>
              <a:gd name="csX0" fmla="*/ 0 w 1737984"/>
              <a:gd name="csY0" fmla="*/ 6926752 h 6933627"/>
              <a:gd name="csX1" fmla="*/ 20625 w 1737984"/>
              <a:gd name="csY1" fmla="*/ 0 h 6933627"/>
              <a:gd name="csX2" fmla="*/ 1737984 w 1737984"/>
              <a:gd name="csY2" fmla="*/ 6933627 h 6933627"/>
              <a:gd name="csX3" fmla="*/ 0 w 1737984"/>
              <a:gd name="csY3" fmla="*/ 6926752 h 6933627"/>
              <a:gd name="csX0" fmla="*/ 0 w 1737984"/>
              <a:gd name="csY0" fmla="*/ 6926752 h 6933627"/>
              <a:gd name="csX1" fmla="*/ 20625 w 1737984"/>
              <a:gd name="csY1" fmla="*/ 0 h 6933627"/>
              <a:gd name="csX2" fmla="*/ 1737984 w 1737984"/>
              <a:gd name="csY2" fmla="*/ 6933627 h 6933627"/>
              <a:gd name="csX3" fmla="*/ 0 w 1737984"/>
              <a:gd name="csY3" fmla="*/ 6926752 h 6933627"/>
              <a:gd name="csX0" fmla="*/ 0 w 1749783"/>
              <a:gd name="csY0" fmla="*/ 6926752 h 6933627"/>
              <a:gd name="csX1" fmla="*/ 20625 w 1749783"/>
              <a:gd name="csY1" fmla="*/ 0 h 6933627"/>
              <a:gd name="csX2" fmla="*/ 1749783 w 1749783"/>
              <a:gd name="csY2" fmla="*/ 6933627 h 6933627"/>
              <a:gd name="csX3" fmla="*/ 0 w 1749783"/>
              <a:gd name="csY3" fmla="*/ 6926752 h 6933627"/>
              <a:gd name="csX0" fmla="*/ 0 w 1749783"/>
              <a:gd name="csY0" fmla="*/ 6926752 h 6933627"/>
              <a:gd name="csX1" fmla="*/ 20625 w 1749783"/>
              <a:gd name="csY1" fmla="*/ 0 h 6933627"/>
              <a:gd name="csX2" fmla="*/ 1749783 w 1749783"/>
              <a:gd name="csY2" fmla="*/ 6933627 h 6933627"/>
              <a:gd name="csX3" fmla="*/ 0 w 1749783"/>
              <a:gd name="csY3" fmla="*/ 6926752 h 6933627"/>
              <a:gd name="csX0" fmla="*/ 126866 w 1876649"/>
              <a:gd name="csY0" fmla="*/ 6872964 h 6879839"/>
              <a:gd name="csX1" fmla="*/ 114 w 1876649"/>
              <a:gd name="csY1" fmla="*/ 0 h 6879839"/>
              <a:gd name="csX2" fmla="*/ 1876649 w 1876649"/>
              <a:gd name="csY2" fmla="*/ 6879839 h 6879839"/>
              <a:gd name="csX3" fmla="*/ 126866 w 1876649"/>
              <a:gd name="csY3" fmla="*/ 6872964 h 6879839"/>
              <a:gd name="csX0" fmla="*/ 126866 w 1876649"/>
              <a:gd name="csY0" fmla="*/ 6877765 h 6879839"/>
              <a:gd name="csX1" fmla="*/ 114 w 1876649"/>
              <a:gd name="csY1" fmla="*/ 0 h 6879839"/>
              <a:gd name="csX2" fmla="*/ 1876649 w 1876649"/>
              <a:gd name="csY2" fmla="*/ 6879839 h 6879839"/>
              <a:gd name="csX3" fmla="*/ 126866 w 1876649"/>
              <a:gd name="csY3" fmla="*/ 6877765 h 6879839"/>
              <a:gd name="csX0" fmla="*/ 126866 w 1876649"/>
              <a:gd name="csY0" fmla="*/ 6882565 h 6882565"/>
              <a:gd name="csX1" fmla="*/ 114 w 1876649"/>
              <a:gd name="csY1" fmla="*/ 0 h 6882565"/>
              <a:gd name="csX2" fmla="*/ 1876649 w 1876649"/>
              <a:gd name="csY2" fmla="*/ 6879839 h 6882565"/>
              <a:gd name="csX3" fmla="*/ 126866 w 1876649"/>
              <a:gd name="csY3" fmla="*/ 6882565 h 6882565"/>
              <a:gd name="csX0" fmla="*/ 126866 w 1876649"/>
              <a:gd name="csY0" fmla="*/ 6880165 h 6880165"/>
              <a:gd name="csX1" fmla="*/ 114 w 1876649"/>
              <a:gd name="csY1" fmla="*/ 0 h 6880165"/>
              <a:gd name="csX2" fmla="*/ 1876649 w 1876649"/>
              <a:gd name="csY2" fmla="*/ 6879839 h 6880165"/>
              <a:gd name="csX3" fmla="*/ 126866 w 1876649"/>
              <a:gd name="csY3" fmla="*/ 6880165 h 688016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876649" h="6880165">
                <a:moveTo>
                  <a:pt x="126866" y="6880165"/>
                </a:moveTo>
                <a:cubicBezTo>
                  <a:pt x="131449" y="4584998"/>
                  <a:pt x="-4469" y="2295167"/>
                  <a:pt x="114" y="0"/>
                </a:cubicBezTo>
                <a:lnTo>
                  <a:pt x="1876649" y="6879839"/>
                </a:lnTo>
                <a:lnTo>
                  <a:pt x="126866" y="68801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  <p:sp>
        <p:nvSpPr>
          <p:cNvPr id="33" name="Freeform 17">
            <a:extLst>
              <a:ext uri="{FF2B5EF4-FFF2-40B4-BE49-F238E27FC236}">
                <a16:creationId xmlns:a16="http://schemas.microsoft.com/office/drawing/2014/main" id="{3370BF98-BFE9-DF3B-4964-38DEC851D301}"/>
              </a:ext>
            </a:extLst>
          </p:cNvPr>
          <p:cNvSpPr/>
          <p:nvPr userDrawn="1"/>
        </p:nvSpPr>
        <p:spPr>
          <a:xfrm>
            <a:off x="6365082" y="-11290"/>
            <a:ext cx="1928812" cy="6858001"/>
          </a:xfrm>
          <a:custGeom>
            <a:avLst/>
            <a:gdLst>
              <a:gd name="csX0" fmla="*/ 288235 w 2027583"/>
              <a:gd name="csY0" fmla="*/ 0 h 6907696"/>
              <a:gd name="csX1" fmla="*/ 2027583 w 2027583"/>
              <a:gd name="csY1" fmla="*/ 6897756 h 6907696"/>
              <a:gd name="csX2" fmla="*/ 1679713 w 2027583"/>
              <a:gd name="csY2" fmla="*/ 6907696 h 6907696"/>
              <a:gd name="csX3" fmla="*/ 0 w 2027583"/>
              <a:gd name="csY3" fmla="*/ 0 h 6907696"/>
              <a:gd name="csX4" fmla="*/ 288235 w 2027583"/>
              <a:gd name="csY4" fmla="*/ 0 h 6907696"/>
              <a:gd name="csX0" fmla="*/ 288235 w 2027583"/>
              <a:gd name="csY0" fmla="*/ 0 h 6897756"/>
              <a:gd name="csX1" fmla="*/ 2027583 w 2027583"/>
              <a:gd name="csY1" fmla="*/ 6897756 h 6897756"/>
              <a:gd name="csX2" fmla="*/ 1729408 w 2027583"/>
              <a:gd name="csY2" fmla="*/ 6858000 h 6897756"/>
              <a:gd name="csX3" fmla="*/ 0 w 2027583"/>
              <a:gd name="csY3" fmla="*/ 0 h 6897756"/>
              <a:gd name="csX4" fmla="*/ 288235 w 2027583"/>
              <a:gd name="csY4" fmla="*/ 0 h 6897756"/>
              <a:gd name="csX0" fmla="*/ 288235 w 2037522"/>
              <a:gd name="csY0" fmla="*/ 0 h 6858000"/>
              <a:gd name="csX1" fmla="*/ 2037522 w 2037522"/>
              <a:gd name="csY1" fmla="*/ 6848060 h 6858000"/>
              <a:gd name="csX2" fmla="*/ 1729408 w 2037522"/>
              <a:gd name="csY2" fmla="*/ 6858000 h 6858000"/>
              <a:gd name="csX3" fmla="*/ 0 w 2037522"/>
              <a:gd name="csY3" fmla="*/ 0 h 6858000"/>
              <a:gd name="csX4" fmla="*/ 288235 w 2037522"/>
              <a:gd name="csY4" fmla="*/ 0 h 6858000"/>
              <a:gd name="csX0" fmla="*/ 288235 w 2037522"/>
              <a:gd name="csY0" fmla="*/ 0 h 6876410"/>
              <a:gd name="csX1" fmla="*/ 2037522 w 2037522"/>
              <a:gd name="csY1" fmla="*/ 6848060 h 6876410"/>
              <a:gd name="csX2" fmla="*/ 1735544 w 2037522"/>
              <a:gd name="csY2" fmla="*/ 6876410 h 6876410"/>
              <a:gd name="csX3" fmla="*/ 0 w 2037522"/>
              <a:gd name="csY3" fmla="*/ 0 h 6876410"/>
              <a:gd name="csX4" fmla="*/ 288235 w 2037522"/>
              <a:gd name="csY4" fmla="*/ 0 h 6876410"/>
              <a:gd name="csX0" fmla="*/ 288235 w 2049796"/>
              <a:gd name="csY0" fmla="*/ 0 h 6876410"/>
              <a:gd name="csX1" fmla="*/ 2049796 w 2049796"/>
              <a:gd name="csY1" fmla="*/ 6866470 h 6876410"/>
              <a:gd name="csX2" fmla="*/ 1735544 w 2049796"/>
              <a:gd name="csY2" fmla="*/ 6876410 h 6876410"/>
              <a:gd name="csX3" fmla="*/ 0 w 2049796"/>
              <a:gd name="csY3" fmla="*/ 0 h 6876410"/>
              <a:gd name="csX4" fmla="*/ 288235 w 2049796"/>
              <a:gd name="csY4" fmla="*/ 0 h 6876410"/>
              <a:gd name="csX0" fmla="*/ 288235 w 2056281"/>
              <a:gd name="csY0" fmla="*/ 0 h 6885926"/>
              <a:gd name="csX1" fmla="*/ 2056281 w 2056281"/>
              <a:gd name="csY1" fmla="*/ 6885926 h 6885926"/>
              <a:gd name="csX2" fmla="*/ 1735544 w 2056281"/>
              <a:gd name="csY2" fmla="*/ 6876410 h 6885926"/>
              <a:gd name="csX3" fmla="*/ 0 w 2056281"/>
              <a:gd name="csY3" fmla="*/ 0 h 6885926"/>
              <a:gd name="csX4" fmla="*/ 288235 w 2056281"/>
              <a:gd name="csY4" fmla="*/ 0 h 6885926"/>
              <a:gd name="csX0" fmla="*/ 288235 w 2056281"/>
              <a:gd name="csY0" fmla="*/ 0 h 6885926"/>
              <a:gd name="csX1" fmla="*/ 2056281 w 2056281"/>
              <a:gd name="csY1" fmla="*/ 6885926 h 6885926"/>
              <a:gd name="csX2" fmla="*/ 1754999 w 2056281"/>
              <a:gd name="csY2" fmla="*/ 6882895 h 6885926"/>
              <a:gd name="csX3" fmla="*/ 0 w 2056281"/>
              <a:gd name="csY3" fmla="*/ 0 h 6885926"/>
              <a:gd name="csX4" fmla="*/ 288235 w 2056281"/>
              <a:gd name="csY4" fmla="*/ 0 h 6885926"/>
              <a:gd name="csX0" fmla="*/ 288235 w 2056281"/>
              <a:gd name="csY0" fmla="*/ 0 h 6885926"/>
              <a:gd name="csX1" fmla="*/ 2056281 w 2056281"/>
              <a:gd name="csY1" fmla="*/ 6885926 h 6885926"/>
              <a:gd name="csX2" fmla="*/ 1810849 w 2056281"/>
              <a:gd name="csY2" fmla="*/ 6825513 h 6885926"/>
              <a:gd name="csX3" fmla="*/ 0 w 2056281"/>
              <a:gd name="csY3" fmla="*/ 0 h 6885926"/>
              <a:gd name="csX4" fmla="*/ 288235 w 2056281"/>
              <a:gd name="csY4" fmla="*/ 0 h 6885926"/>
              <a:gd name="csX0" fmla="*/ 288235 w 2056281"/>
              <a:gd name="csY0" fmla="*/ 0 h 6885926"/>
              <a:gd name="csX1" fmla="*/ 2056281 w 2056281"/>
              <a:gd name="csY1" fmla="*/ 6885926 h 6885926"/>
              <a:gd name="csX2" fmla="*/ 1755000 w 2056281"/>
              <a:gd name="csY2" fmla="*/ 6882896 h 6885926"/>
              <a:gd name="csX3" fmla="*/ 0 w 2056281"/>
              <a:gd name="csY3" fmla="*/ 0 h 6885926"/>
              <a:gd name="csX4" fmla="*/ 288235 w 2056281"/>
              <a:gd name="csY4" fmla="*/ 0 h 688592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2056281" h="6885926">
                <a:moveTo>
                  <a:pt x="288235" y="0"/>
                </a:moveTo>
                <a:lnTo>
                  <a:pt x="2056281" y="6885926"/>
                </a:lnTo>
                <a:lnTo>
                  <a:pt x="1755000" y="6882896"/>
                </a:lnTo>
                <a:lnTo>
                  <a:pt x="0" y="0"/>
                </a:lnTo>
                <a:lnTo>
                  <a:pt x="288235" y="0"/>
                </a:lnTo>
                <a:close/>
              </a:path>
            </a:pathLst>
          </a:custGeom>
          <a:gradFill>
            <a:gsLst>
              <a:gs pos="69000">
                <a:srgbClr val="05303B">
                  <a:alpha val="0"/>
                </a:srgbClr>
              </a:gs>
              <a:gs pos="38000">
                <a:srgbClr val="1582A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652259D-0303-2A34-1B48-4F4DE6659A87}"/>
              </a:ext>
            </a:extLst>
          </p:cNvPr>
          <p:cNvSpPr txBox="1"/>
          <p:nvPr userDrawn="1"/>
        </p:nvSpPr>
        <p:spPr>
          <a:xfrm>
            <a:off x="9378612" y="6187007"/>
            <a:ext cx="27305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noProof="0" dirty="0">
                <a:solidFill>
                  <a:srgbClr val="00ADB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International Conference of Environmental Remote Sensing and GIS</a:t>
            </a:r>
          </a:p>
          <a:p>
            <a:pPr algn="r"/>
            <a:r>
              <a:rPr lang="en-US" sz="1100" noProof="0" dirty="0">
                <a:solidFill>
                  <a:srgbClr val="00ADB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100" baseline="30000" noProof="0" dirty="0">
                <a:solidFill>
                  <a:srgbClr val="00ADB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sz="1100" noProof="0" dirty="0">
                <a:solidFill>
                  <a:srgbClr val="00ADB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-3</a:t>
            </a:r>
            <a:r>
              <a:rPr lang="en-US" sz="1100" baseline="30000" noProof="0" dirty="0">
                <a:solidFill>
                  <a:srgbClr val="00ADB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sz="1100" noProof="0" dirty="0">
                <a:solidFill>
                  <a:srgbClr val="00ADB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July 2026, Zagreb, Croatia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4172429-149E-E556-C8DA-3B7ADE489757}"/>
              </a:ext>
            </a:extLst>
          </p:cNvPr>
          <p:cNvSpPr/>
          <p:nvPr userDrawn="1"/>
        </p:nvSpPr>
        <p:spPr>
          <a:xfrm>
            <a:off x="0" y="6496050"/>
            <a:ext cx="7086600" cy="361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93030D3-D6ED-17AC-F82D-DADCE237BF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1" y="5499579"/>
            <a:ext cx="7581899" cy="996145"/>
          </a:xfrm>
          <a:prstGeom prst="rect">
            <a:avLst/>
          </a:prstGeom>
        </p:spPr>
        <p:txBody>
          <a:bodyPr/>
          <a:lstStyle>
            <a:lvl1pPr marL="269875" indent="0">
              <a:buNone/>
              <a:defRPr lang="en-US" sz="1800" b="1" kern="1200" dirty="0">
                <a:solidFill>
                  <a:srgbClr val="1582A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</a:t>
            </a:r>
            <a:r>
              <a:rPr lang="hr-HR" dirty="0" err="1"/>
              <a:t>add</a:t>
            </a:r>
            <a:r>
              <a:rPr lang="hr-HR" dirty="0"/>
              <a:t> </a:t>
            </a:r>
            <a:r>
              <a:rPr lang="hr-HR" dirty="0" err="1"/>
              <a:t>authors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226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380FE-E608-4DA0-FFDC-F5F558BDB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47750"/>
            <a:ext cx="10515600" cy="64293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207C7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406864E-3B85-DE41-10CF-AE2C543AC48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6385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380FE-E608-4DA0-FFDC-F5F558BDB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47750"/>
            <a:ext cx="10515600" cy="64293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207C7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622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2CEC390-7461-EECF-D249-99882CAEC189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825625"/>
            <a:ext cx="0" cy="4351338"/>
          </a:xfrm>
          <a:prstGeom prst="line">
            <a:avLst/>
          </a:prstGeom>
          <a:ln w="25400">
            <a:solidFill>
              <a:srgbClr val="207C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DCA77ADA-B57F-79DD-7CB0-41299EB29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47750"/>
            <a:ext cx="10515600" cy="64293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207C7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CA69624-BA76-1881-B9F0-49756530442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7922FB6B-04AF-3622-C5E6-945AC172E60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72201" y="1825625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1115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C29F380-C0BC-3C99-910D-09476B35C320}"/>
              </a:ext>
            </a:extLst>
          </p:cNvPr>
          <p:cNvSpPr txBox="1"/>
          <p:nvPr userDrawn="1"/>
        </p:nvSpPr>
        <p:spPr>
          <a:xfrm>
            <a:off x="893618" y="1122219"/>
            <a:ext cx="2753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kern="1200" dirty="0">
                <a:solidFill>
                  <a:srgbClr val="207C7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TITLE</a:t>
            </a:r>
            <a:endParaRPr lang="en-HR" sz="1800" dirty="0">
              <a:solidFill>
                <a:srgbClr val="207C7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2CEC390-7461-EECF-D249-99882CAEC189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491551"/>
            <a:ext cx="0" cy="4685412"/>
          </a:xfrm>
          <a:prstGeom prst="line">
            <a:avLst/>
          </a:prstGeom>
          <a:ln w="25400">
            <a:solidFill>
              <a:srgbClr val="207C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6C586B8-14B1-337C-2C51-8C3C28D6C446}"/>
              </a:ext>
            </a:extLst>
          </p:cNvPr>
          <p:cNvSpPr txBox="1"/>
          <p:nvPr userDrawn="1"/>
        </p:nvSpPr>
        <p:spPr>
          <a:xfrm>
            <a:off x="893617" y="3685516"/>
            <a:ext cx="2753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kern="1200" dirty="0">
                <a:solidFill>
                  <a:srgbClr val="207C7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TITLE</a:t>
            </a:r>
            <a:endParaRPr lang="en-HR" sz="1800" dirty="0">
              <a:solidFill>
                <a:srgbClr val="207C7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E9B006-3E30-52AC-E1A2-B93C5C081CFA}"/>
              </a:ext>
            </a:extLst>
          </p:cNvPr>
          <p:cNvSpPr txBox="1"/>
          <p:nvPr userDrawn="1"/>
        </p:nvSpPr>
        <p:spPr>
          <a:xfrm>
            <a:off x="6210305" y="1122219"/>
            <a:ext cx="2753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kern="1200" dirty="0">
                <a:solidFill>
                  <a:srgbClr val="207C7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TITLE</a:t>
            </a:r>
            <a:endParaRPr lang="en-HR" sz="1800" dirty="0">
              <a:solidFill>
                <a:srgbClr val="207C7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5556FF-0195-7893-6314-8C26EE0BDA9C}"/>
              </a:ext>
            </a:extLst>
          </p:cNvPr>
          <p:cNvSpPr txBox="1"/>
          <p:nvPr userDrawn="1"/>
        </p:nvSpPr>
        <p:spPr>
          <a:xfrm>
            <a:off x="6210304" y="3685516"/>
            <a:ext cx="2753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kern="1200" dirty="0">
                <a:solidFill>
                  <a:srgbClr val="207C7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TITLE</a:t>
            </a:r>
            <a:endParaRPr lang="en-HR" sz="1800" dirty="0">
              <a:solidFill>
                <a:srgbClr val="207C7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39516D0-7D75-539F-0E0A-156047FA813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84249" y="1491551"/>
            <a:ext cx="4997444" cy="2122115"/>
          </a:xfrm>
          <a:prstGeom prst="rect">
            <a:avLst/>
          </a:prstGeom>
        </p:spPr>
        <p:txBody>
          <a:bodyPr/>
          <a:lstStyle>
            <a:lvl1pPr>
              <a:buFont typeface="Arial" panose="020B0604020202020204" pitchFamily="34" charset="0"/>
              <a:buChar char="•"/>
              <a:defRPr sz="1600"/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01A33171-F32F-F656-C666-AFD69B4BC38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10307" y="1491551"/>
            <a:ext cx="4997444" cy="2122115"/>
          </a:xfrm>
          <a:prstGeom prst="rect">
            <a:avLst/>
          </a:prstGeom>
        </p:spPr>
        <p:txBody>
          <a:bodyPr/>
          <a:lstStyle>
            <a:lvl1pPr>
              <a:buFont typeface="Arial" panose="020B0604020202020204" pitchFamily="34" charset="0"/>
              <a:buChar char="•"/>
              <a:defRPr sz="1600"/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3EC04F4B-C360-DC06-6E8D-6D9C8D2E6DF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10304" y="4052046"/>
            <a:ext cx="4997444" cy="2122115"/>
          </a:xfrm>
          <a:prstGeom prst="rect">
            <a:avLst/>
          </a:prstGeom>
        </p:spPr>
        <p:txBody>
          <a:bodyPr/>
          <a:lstStyle>
            <a:lvl1pPr>
              <a:buFont typeface="Arial" panose="020B0604020202020204" pitchFamily="34" charset="0"/>
              <a:buChar char="•"/>
              <a:defRPr sz="1600"/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537689B8-8433-071E-6048-95F54C7EB77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84249" y="4052046"/>
            <a:ext cx="4997444" cy="2122115"/>
          </a:xfrm>
          <a:prstGeom prst="rect">
            <a:avLst/>
          </a:prstGeom>
        </p:spPr>
        <p:txBody>
          <a:bodyPr/>
          <a:lstStyle>
            <a:lvl1pPr>
              <a:buFont typeface="Arial" panose="020B0604020202020204" pitchFamily="34" charset="0"/>
              <a:buChar char="•"/>
              <a:defRPr sz="1600"/>
            </a:lvl1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601154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vers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204A541-34D8-AC13-D74D-1F242F8CD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6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207C7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E887C573-3A01-B528-5174-0138F702DD3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183188" y="987424"/>
            <a:ext cx="6169024" cy="4881564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901EA633-2175-98B6-B52F-86CB7D1E7A6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9787" y="2057400"/>
            <a:ext cx="3932237" cy="3811588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0850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ver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204A541-34D8-AC13-D74D-1F242F8CD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9975" y="987424"/>
            <a:ext cx="3932237" cy="1069976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207C7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125E50F3-FED5-7FA6-CAA6-97F7C47E127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39788" y="987424"/>
            <a:ext cx="6172200" cy="4881564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B45673BD-96CB-CA6F-3C63-E4677971059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419974" y="2057400"/>
            <a:ext cx="3932237" cy="3811588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4177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429401C-32BC-9F8B-9E38-0B9BEBC55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207C7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8FD758F-C96B-729F-4998-26D29A8BDC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>
              <a:buNone/>
              <a:defRPr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475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4637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5859722-C251-5252-EB79-C962C5CD24EC}"/>
              </a:ext>
            </a:extLst>
          </p:cNvPr>
          <p:cNvSpPr/>
          <p:nvPr userDrawn="1"/>
        </p:nvSpPr>
        <p:spPr>
          <a:xfrm>
            <a:off x="0" y="6557598"/>
            <a:ext cx="12192000" cy="300402"/>
          </a:xfrm>
          <a:prstGeom prst="rect">
            <a:avLst/>
          </a:prstGeom>
          <a:solidFill>
            <a:srgbClr val="05252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>
              <a:solidFill>
                <a:srgbClr val="05364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8F1D60-9581-C271-D66A-DAE865619597}"/>
              </a:ext>
            </a:extLst>
          </p:cNvPr>
          <p:cNvSpPr txBox="1"/>
          <p:nvPr userDrawn="1"/>
        </p:nvSpPr>
        <p:spPr>
          <a:xfrm>
            <a:off x="-1" y="6657945"/>
            <a:ext cx="47393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00ADB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International Conference of Environmental Remote Sensing and GIS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F3F9F9-77FA-7CB5-1E4D-BEBAF49E2F9A}"/>
              </a:ext>
            </a:extLst>
          </p:cNvPr>
          <p:cNvSpPr txBox="1"/>
          <p:nvPr userDrawn="1"/>
        </p:nvSpPr>
        <p:spPr>
          <a:xfrm>
            <a:off x="10010589" y="6657945"/>
            <a:ext cx="218141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solidFill>
                  <a:srgbClr val="00ADB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900" baseline="30000" dirty="0">
                <a:solidFill>
                  <a:srgbClr val="00ADB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sz="900" dirty="0">
                <a:solidFill>
                  <a:srgbClr val="00ADB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-3</a:t>
            </a:r>
            <a:r>
              <a:rPr lang="en-US" sz="900" baseline="30000" dirty="0">
                <a:solidFill>
                  <a:srgbClr val="00ADB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sz="900" dirty="0">
                <a:solidFill>
                  <a:srgbClr val="00ADB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July 2026, Zagreb, Croatia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00AB24-A2F7-E086-BF2C-A932E3276F43}"/>
              </a:ext>
            </a:extLst>
          </p:cNvPr>
          <p:cNvSpPr txBox="1"/>
          <p:nvPr userDrawn="1"/>
        </p:nvSpPr>
        <p:spPr>
          <a:xfrm>
            <a:off x="11617036" y="120139"/>
            <a:ext cx="394855" cy="276999"/>
          </a:xfrm>
          <a:prstGeom prst="rect">
            <a:avLst/>
          </a:prstGeom>
          <a:solidFill>
            <a:srgbClr val="1582AE"/>
          </a:solidFill>
        </p:spPr>
        <p:txBody>
          <a:bodyPr wrap="square" rtlCol="0">
            <a:spAutoFit/>
          </a:bodyPr>
          <a:lstStyle/>
          <a:p>
            <a:pPr algn="ctr"/>
            <a:fld id="{FAD9135B-43C0-ED42-B87C-4369010A93A2}" type="slidenum">
              <a:rPr lang="en-HR" sz="1200" b="1" i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HR" sz="1200" b="1" i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01191E5-534B-311A-AC63-AD4898172559}"/>
              </a:ext>
            </a:extLst>
          </p:cNvPr>
          <p:cNvSpPr/>
          <p:nvPr userDrawn="1"/>
        </p:nvSpPr>
        <p:spPr>
          <a:xfrm>
            <a:off x="0" y="6557598"/>
            <a:ext cx="12192000" cy="120979"/>
          </a:xfrm>
          <a:prstGeom prst="rect">
            <a:avLst/>
          </a:prstGeom>
          <a:solidFill>
            <a:srgbClr val="1582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418154-E62E-0D40-502A-C1E93FB2EFD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9428" y="120139"/>
            <a:ext cx="659099" cy="5714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62514D-4084-A78B-F2DE-5A47310D79B5}"/>
              </a:ext>
            </a:extLst>
          </p:cNvPr>
          <p:cNvSpPr txBox="1"/>
          <p:nvPr userDrawn="1"/>
        </p:nvSpPr>
        <p:spPr>
          <a:xfrm>
            <a:off x="1263862" y="262373"/>
            <a:ext cx="970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noProof="0" dirty="0">
                <a:solidFill>
                  <a:srgbClr val="207C7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SESSION 04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AAEBE3-C852-70A2-E3F4-1A9BFAD663A0}"/>
              </a:ext>
            </a:extLst>
          </p:cNvPr>
          <p:cNvSpPr txBox="1"/>
          <p:nvPr userDrawn="1"/>
        </p:nvSpPr>
        <p:spPr>
          <a:xfrm>
            <a:off x="2188897" y="262373"/>
            <a:ext cx="29784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R" sz="1100" b="1" kern="1200" dirty="0">
                <a:solidFill>
                  <a:srgbClr val="1582AE"/>
                </a:solidFill>
                <a:effectLst/>
                <a:latin typeface="+mj-lt"/>
                <a:ea typeface="+mn-ea"/>
                <a:cs typeface="+mn-cs"/>
              </a:rPr>
              <a:t>Artificial </a:t>
            </a:r>
            <a:r>
              <a:rPr lang="hr-HR" sz="1100" b="1" kern="1200" dirty="0">
                <a:solidFill>
                  <a:srgbClr val="1582AE"/>
                </a:solidFill>
                <a:effectLst/>
                <a:latin typeface="+mj-lt"/>
                <a:ea typeface="+mn-ea"/>
                <a:cs typeface="+mn-cs"/>
              </a:rPr>
              <a:t>I</a:t>
            </a:r>
            <a:r>
              <a:rPr lang="en-HR" sz="1100" b="1" kern="1200" dirty="0">
                <a:solidFill>
                  <a:srgbClr val="1582AE"/>
                </a:solidFill>
                <a:effectLst/>
                <a:latin typeface="+mj-lt"/>
                <a:ea typeface="+mn-ea"/>
                <a:cs typeface="+mn-cs"/>
              </a:rPr>
              <a:t>ntelligence and </a:t>
            </a:r>
            <a:r>
              <a:rPr lang="hr-HR" sz="1100" b="1" kern="1200" dirty="0">
                <a:solidFill>
                  <a:srgbClr val="1582AE"/>
                </a:solidFill>
                <a:effectLst/>
                <a:latin typeface="+mj-lt"/>
                <a:ea typeface="+mn-ea"/>
                <a:cs typeface="+mn-cs"/>
              </a:rPr>
              <a:t>B</a:t>
            </a:r>
            <a:r>
              <a:rPr lang="en-HR" sz="1100" b="1" kern="1200" dirty="0">
                <a:solidFill>
                  <a:srgbClr val="1582AE"/>
                </a:solidFill>
                <a:effectLst/>
                <a:latin typeface="+mj-lt"/>
                <a:ea typeface="+mn-ea"/>
                <a:cs typeface="+mn-cs"/>
              </a:rPr>
              <a:t>ig </a:t>
            </a:r>
            <a:r>
              <a:rPr lang="hr-HR" sz="1100" b="1" kern="1200" dirty="0">
                <a:solidFill>
                  <a:srgbClr val="1582AE"/>
                </a:solidFill>
                <a:effectLst/>
                <a:latin typeface="+mj-lt"/>
                <a:ea typeface="+mn-ea"/>
                <a:cs typeface="+mn-cs"/>
              </a:rPr>
              <a:t>D</a:t>
            </a:r>
            <a:r>
              <a:rPr lang="en-HR" sz="1100" b="1" kern="1200" dirty="0">
                <a:solidFill>
                  <a:srgbClr val="1582AE"/>
                </a:solidFill>
                <a:effectLst/>
                <a:latin typeface="+mj-lt"/>
                <a:ea typeface="+mn-ea"/>
                <a:cs typeface="+mn-cs"/>
              </a:rPr>
              <a:t>ata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04B880D-427E-1C7C-00CC-AD14DD4FD06C}"/>
              </a:ext>
            </a:extLst>
          </p:cNvPr>
          <p:cNvCxnSpPr>
            <a:cxnSpLocks/>
          </p:cNvCxnSpPr>
          <p:nvPr userDrawn="1"/>
        </p:nvCxnSpPr>
        <p:spPr>
          <a:xfrm>
            <a:off x="2141535" y="328947"/>
            <a:ext cx="0" cy="130805"/>
          </a:xfrm>
          <a:prstGeom prst="line">
            <a:avLst/>
          </a:prstGeom>
          <a:ln>
            <a:solidFill>
              <a:srgbClr val="207C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0395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52" r:id="rId2"/>
    <p:sldLayoutId id="2147483663" r:id="rId3"/>
    <p:sldLayoutId id="2147483653" r:id="rId4"/>
    <p:sldLayoutId id="2147483654" r:id="rId5"/>
    <p:sldLayoutId id="2147483659" r:id="rId6"/>
    <p:sldLayoutId id="2147483661" r:id="rId7"/>
    <p:sldLayoutId id="2147483660" r:id="rId8"/>
    <p:sldLayoutId id="2147483650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H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lantonic@multione.hr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hyperlink" Target="https://mo.hr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EAF281C-2206-DFD1-921E-AFA78EB9B8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1486684"/>
            <a:ext cx="7148857" cy="3416400"/>
          </a:xfrm>
        </p:spPr>
        <p:txBody>
          <a:bodyPr lIns="91440" tIns="45720" rIns="91440" bIns="45720" anchor="t"/>
          <a:lstStyle/>
          <a:p>
            <a:r>
              <a:rPr lang="en-US"/>
              <a:t>Preliminary evaluation of bespoke spatiotemporal embeddings for sub-pixel landscape feature detection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0EBE18A-75AE-C7F3-E68B-7CC5B9A6D5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Calibri"/>
                <a:ea typeface="Calibri"/>
                <a:cs typeface="Calibri"/>
              </a:rPr>
              <a:t>Luka Antonić, Josip Križan, Barbara Štimac Tumara, Andreja Radović, Ivan Pilaš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244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D6C69-CB8B-961E-185E-BE2653B71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118" y="987424"/>
            <a:ext cx="4549094" cy="1069976"/>
          </a:xfrm>
        </p:spPr>
        <p:txBody>
          <a:bodyPr lIns="91440" tIns="45720" rIns="91440" bIns="45720" anchor="t"/>
          <a:lstStyle/>
          <a:p>
            <a:r>
              <a:rPr lang="en-US"/>
              <a:t>Methods</a:t>
            </a:r>
          </a:p>
        </p:txBody>
      </p:sp>
      <p:pic>
        <p:nvPicPr>
          <p:cNvPr id="5" name="Content Placeholder 4" descr="A aerial view of a field&#10;&#10;AI-generated content may be incorrect.">
            <a:extLst>
              <a:ext uri="{FF2B5EF4-FFF2-40B4-BE49-F238E27FC236}">
                <a16:creationId xmlns:a16="http://schemas.microsoft.com/office/drawing/2014/main" id="{B814718A-0997-7926-FD32-5CED4D741388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638403" y="780639"/>
            <a:ext cx="5435600" cy="2660790"/>
          </a:xfrm>
          <a:prstGeom prst="rect">
            <a:avLst/>
          </a:prstGeom>
        </p:spPr>
      </p:pic>
      <p:pic>
        <p:nvPicPr>
          <p:cNvPr id="6" name="Content Placeholder 5" descr="A screenshot of a map&#10;&#10;AI-generated content may be incorrect.">
            <a:extLst>
              <a:ext uri="{FF2B5EF4-FFF2-40B4-BE49-F238E27FC236}">
                <a16:creationId xmlns:a16="http://schemas.microsoft.com/office/drawing/2014/main" id="{E445BFC5-D983-B691-49E2-9CBB60F86D3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641803" y="3525253"/>
            <a:ext cx="5434465" cy="2661139"/>
          </a:xfrm>
          <a:prstGeom prst="rect">
            <a:avLst/>
          </a:prstGeom>
        </p:spPr>
      </p:pic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ED88A3B-CF2E-01E8-1694-FCEACDB2354A}"/>
              </a:ext>
            </a:extLst>
          </p:cNvPr>
          <p:cNvSpPr txBox="1">
            <a:spLocks/>
          </p:cNvSpPr>
          <p:nvPr/>
        </p:nvSpPr>
        <p:spPr>
          <a:xfrm>
            <a:off x="643165" y="6178777"/>
            <a:ext cx="10414000" cy="53498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i="1" dirty="0">
                <a:ea typeface="+mn-lt"/>
                <a:cs typeface="+mn-lt"/>
              </a:rPr>
              <a:t>ARKOD data (APPRRR) </a:t>
            </a:r>
            <a:r>
              <a:rPr lang="en-US" sz="1800" i="1">
                <a:ea typeface="+mn-lt"/>
                <a:cs typeface="+mn-lt"/>
              </a:rPr>
              <a:t>binary feature mask for drywall; S2 NIR, S1 GRD VH, PPI ST (Copernicus)</a:t>
            </a:r>
            <a:endParaRPr lang="en-US" sz="1800">
              <a:ea typeface="Calibri"/>
              <a:cs typeface="Calibri"/>
            </a:endParaRPr>
          </a:p>
        </p:txBody>
      </p:sp>
      <p:sp>
        <p:nvSpPr>
          <p:cNvPr id="10" name="Text Placeholder 51">
            <a:extLst>
              <a:ext uri="{FF2B5EF4-FFF2-40B4-BE49-F238E27FC236}">
                <a16:creationId xmlns:a16="http://schemas.microsoft.com/office/drawing/2014/main" id="{C42101CF-2ECA-78EC-75DC-F277BA86A18D}"/>
              </a:ext>
            </a:extLst>
          </p:cNvPr>
          <p:cNvSpPr txBox="1">
            <a:spLocks/>
          </p:cNvSpPr>
          <p:nvPr/>
        </p:nvSpPr>
        <p:spPr>
          <a:xfrm>
            <a:off x="6803117" y="2057400"/>
            <a:ext cx="4549094" cy="3811588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ea typeface="Calibri"/>
                <a:cs typeface="Calibri"/>
              </a:rPr>
              <a:t>ARKOD dataset (land parcels + landscape feature vectors) as target - seven feature classes (ditch, drywall, grove, hedge, pond, single tree and tree line) </a:t>
            </a:r>
            <a:r>
              <a:rPr lang="en-US" sz="2000" dirty="0" err="1">
                <a:ea typeface="Calibri"/>
                <a:cs typeface="Calibri"/>
              </a:rPr>
              <a:t>rasterised</a:t>
            </a:r>
            <a:r>
              <a:rPr lang="en-US" sz="2000" dirty="0">
                <a:ea typeface="Calibri"/>
                <a:cs typeface="Calibri"/>
              </a:rPr>
              <a:t> into binary label masks; absence modelled as –10m buffer inside ARKOD parcels</a:t>
            </a:r>
          </a:p>
          <a:p>
            <a:r>
              <a:rPr lang="en-US" sz="2000">
                <a:ea typeface="Calibri"/>
                <a:cs typeface="Calibri"/>
              </a:rPr>
              <a:t>Sentinel-2 (RGB+NIR seasonal mosaics), Sentinel-1 GRD (VV, VH monthly mean), Plant Phenology Index (10-day Seasonal Trajectories) used as covariates</a:t>
            </a:r>
          </a:p>
        </p:txBody>
      </p:sp>
    </p:spTree>
    <p:extLst>
      <p:ext uri="{BB962C8B-B14F-4D97-AF65-F5344CB8AC3E}">
        <p14:creationId xmlns:p14="http://schemas.microsoft.com/office/powerpoint/2010/main" val="16197937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06E7D-D5E4-B6AD-84C9-981E60CBF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Calibri"/>
                <a:ea typeface="Calibri"/>
                <a:cs typeface="Calibri"/>
              </a:rPr>
              <a:t>Methods</a:t>
            </a:r>
            <a:endParaRPr lang="en-US"/>
          </a:p>
        </p:txBody>
      </p:sp>
      <p:pic>
        <p:nvPicPr>
          <p:cNvPr id="5" name="Content Placeholder 4" descr="A person and child in a pool&#10;&#10;AI-generated content may be incorrect.">
            <a:extLst>
              <a:ext uri="{FF2B5EF4-FFF2-40B4-BE49-F238E27FC236}">
                <a16:creationId xmlns:a16="http://schemas.microsoft.com/office/drawing/2014/main" id="{3436D745-EF85-15DA-054E-2F1630BB985D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rcRect l="4412" t="-530" b="-442"/>
          <a:stretch>
            <a:fillRect/>
          </a:stretch>
        </p:blipFill>
        <p:spPr>
          <a:xfrm>
            <a:off x="5400221" y="1087075"/>
            <a:ext cx="5952596" cy="4692591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D17E0-F38D-E15C-DC65-EA3AE393555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9787" y="2057400"/>
            <a:ext cx="3932237" cy="4014788"/>
          </a:xfrm>
        </p:spPr>
        <p:txBody>
          <a:bodyPr lIns="91440" tIns="45720" rIns="91440" bIns="45720" anchor="t">
            <a:normAutofit lnSpcReduction="10000"/>
          </a:bodyPr>
          <a:lstStyle/>
          <a:p>
            <a:r>
              <a:rPr lang="en-US" sz="2400">
                <a:ea typeface="Calibri"/>
                <a:cs typeface="Calibri"/>
              </a:rPr>
              <a:t>Simple 3D convolutional autoencoder trained on 5x5 </a:t>
            </a:r>
            <a:r>
              <a:rPr lang="en-US" sz="2400" dirty="0">
                <a:ea typeface="Calibri"/>
                <a:cs typeface="Calibri"/>
              </a:rPr>
              <a:t>windows of covariate timeseries (one per each band) - </a:t>
            </a:r>
            <a:r>
              <a:rPr lang="en-US" sz="2400" b="1" dirty="0">
                <a:ea typeface="Calibri"/>
                <a:cs typeface="Calibri"/>
              </a:rPr>
              <a:t>only on </a:t>
            </a:r>
            <a:r>
              <a:rPr lang="en-US" sz="2400" b="1">
                <a:ea typeface="Calibri"/>
                <a:cs typeface="Calibri"/>
              </a:rPr>
              <a:t>known agricultural parcels </a:t>
            </a:r>
            <a:r>
              <a:rPr lang="en-US" sz="2400">
                <a:ea typeface="Calibri"/>
                <a:cs typeface="Calibri"/>
              </a:rPr>
              <a:t>(ARKOD)</a:t>
            </a:r>
            <a:endParaRPr lang="en-US">
              <a:ea typeface="Calibri"/>
              <a:cs typeface="Calibri"/>
            </a:endParaRPr>
          </a:p>
          <a:p>
            <a:r>
              <a:rPr lang="en-US" sz="2400">
                <a:ea typeface="Calibri"/>
                <a:cs typeface="Calibri"/>
              </a:rPr>
              <a:t>Resulting 64-band embedding vectors added as covariates (704 total embedding bands, 804 total covariate features)</a:t>
            </a:r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88512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3323C92D-B1A8-B0A7-5FFA-9D20EC104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118" y="987424"/>
            <a:ext cx="4549094" cy="1069976"/>
          </a:xfrm>
        </p:spPr>
        <p:txBody>
          <a:bodyPr lIns="91440" tIns="45720" rIns="91440" bIns="45720" anchor="t"/>
          <a:lstStyle/>
          <a:p>
            <a:r>
              <a:rPr lang="en-US"/>
              <a:t>Methods</a:t>
            </a:r>
          </a:p>
        </p:txBody>
      </p:sp>
      <p:sp>
        <p:nvSpPr>
          <p:cNvPr id="19" name="Text Placeholder 51">
            <a:extLst>
              <a:ext uri="{FF2B5EF4-FFF2-40B4-BE49-F238E27FC236}">
                <a16:creationId xmlns:a16="http://schemas.microsoft.com/office/drawing/2014/main" id="{E61CDA3E-80B5-5DC9-9210-824C46304432}"/>
              </a:ext>
            </a:extLst>
          </p:cNvPr>
          <p:cNvSpPr txBox="1">
            <a:spLocks/>
          </p:cNvSpPr>
          <p:nvPr/>
        </p:nvSpPr>
        <p:spPr>
          <a:xfrm>
            <a:off x="6803117" y="2057400"/>
            <a:ext cx="4549094" cy="3811588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ea typeface="Calibri"/>
                <a:cs typeface="Calibri"/>
              </a:rPr>
              <a:t>Multiclass </a:t>
            </a:r>
            <a:r>
              <a:rPr lang="en-US" sz="2400" dirty="0" err="1">
                <a:ea typeface="Calibri"/>
                <a:cs typeface="Calibri"/>
              </a:rPr>
              <a:t>XGBoost</a:t>
            </a:r>
            <a:r>
              <a:rPr lang="en-US" sz="2400" dirty="0">
                <a:ea typeface="Calibri"/>
                <a:cs typeface="Calibri"/>
              </a:rPr>
              <a:t> classifier tuned for optimal weighted F1</a:t>
            </a:r>
          </a:p>
          <a:p>
            <a:r>
              <a:rPr lang="en-US" sz="2400" dirty="0">
                <a:ea typeface="Calibri"/>
                <a:cs typeface="Calibri"/>
              </a:rPr>
              <a:t>Inference </a:t>
            </a:r>
            <a:r>
              <a:rPr lang="en-US" sz="2400">
                <a:ea typeface="Calibri"/>
                <a:cs typeface="Calibri"/>
              </a:rPr>
              <a:t>mask expanded with CLC 2018 (arable land and permanently irrigated land)</a:t>
            </a:r>
            <a:endParaRPr lang="en-US" sz="2400" dirty="0">
              <a:ea typeface="Calibri"/>
              <a:cs typeface="Calibri"/>
            </a:endParaRPr>
          </a:p>
          <a:p>
            <a:r>
              <a:rPr lang="en-US" sz="2400">
                <a:ea typeface="Calibri"/>
                <a:cs typeface="Calibri"/>
              </a:rPr>
              <a:t>Per-class, per-pixel probability rasters produced as output</a:t>
            </a:r>
            <a:endParaRPr lang="en-US" sz="2400" dirty="0">
              <a:ea typeface="Calibri"/>
              <a:cs typeface="Calibri"/>
            </a:endParaRPr>
          </a:p>
        </p:txBody>
      </p:sp>
      <p:pic>
        <p:nvPicPr>
          <p:cNvPr id="20" name="Picture 19" descr="A collage of different images of land&#10;&#10;AI-generated content may be incorrect.">
            <a:extLst>
              <a:ext uri="{FF2B5EF4-FFF2-40B4-BE49-F238E27FC236}">
                <a16:creationId xmlns:a16="http://schemas.microsoft.com/office/drawing/2014/main" id="{062BB91B-9726-79F7-0623-1FFE9872B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402" y="742496"/>
            <a:ext cx="5428797" cy="2680608"/>
          </a:xfrm>
          <a:prstGeom prst="rect">
            <a:avLst/>
          </a:prstGeom>
        </p:spPr>
      </p:pic>
      <p:pic>
        <p:nvPicPr>
          <p:cNvPr id="21" name="Picture 20" descr="A map of a desert&#10;&#10;AI-generated content may be incorrect.">
            <a:extLst>
              <a:ext uri="{FF2B5EF4-FFF2-40B4-BE49-F238E27FC236}">
                <a16:creationId xmlns:a16="http://schemas.microsoft.com/office/drawing/2014/main" id="{A14791D3-6B04-A8EB-7173-5515A3018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02" y="3521982"/>
            <a:ext cx="5428797" cy="2680608"/>
          </a:xfrm>
          <a:prstGeom prst="rect">
            <a:avLst/>
          </a:prstGeom>
        </p:spPr>
      </p:pic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03C7AFCD-71C2-D546-2817-1B01280000F1}"/>
              </a:ext>
            </a:extLst>
          </p:cNvPr>
          <p:cNvSpPr txBox="1">
            <a:spLocks/>
          </p:cNvSpPr>
          <p:nvPr/>
        </p:nvSpPr>
        <p:spPr>
          <a:xfrm>
            <a:off x="643165" y="6178777"/>
            <a:ext cx="10414000" cy="53498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i="1" dirty="0">
                <a:ea typeface="+mn-lt"/>
                <a:cs typeface="+mn-lt"/>
              </a:rPr>
              <a:t>S2 NIR, S1 GRD VH, PPI ST embeddings (FCC from first three bands); </a:t>
            </a:r>
            <a:r>
              <a:rPr lang="en-US" sz="1800" i="1">
                <a:ea typeface="+mn-lt"/>
                <a:cs typeface="+mn-lt"/>
              </a:rPr>
              <a:t>pixel-wise probability map for drywall</a:t>
            </a:r>
            <a:endParaRPr lang="en-US" sz="18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84228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7DC0F-26E4-3D88-2EBA-0A93D9664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Calibri"/>
                <a:ea typeface="Calibri"/>
                <a:cs typeface="Calibri"/>
              </a:rPr>
              <a:t>Results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F48363-9402-263D-0171-F702E48DB9E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n-US" sz="2000" dirty="0">
                <a:ea typeface="Calibri"/>
                <a:cs typeface="Calibri"/>
              </a:rPr>
              <a:t>Classifier performance increased </a:t>
            </a:r>
            <a:r>
              <a:rPr lang="en-US" sz="2000" dirty="0" err="1">
                <a:ea typeface="Calibri"/>
                <a:cs typeface="Calibri"/>
              </a:rPr>
              <a:t>uniformally</a:t>
            </a:r>
            <a:r>
              <a:rPr lang="en-US" sz="2000" dirty="0">
                <a:ea typeface="Calibri"/>
                <a:cs typeface="Calibri"/>
              </a:rPr>
              <a:t> through the use of embedding covariates</a:t>
            </a:r>
          </a:p>
          <a:p>
            <a:r>
              <a:rPr lang="en-US" sz="2000">
                <a:ea typeface="Calibri"/>
                <a:cs typeface="Calibri"/>
              </a:rPr>
              <a:t>4 feature classes with F1-scores above 0.8 (without embeddings - only one)</a:t>
            </a:r>
          </a:p>
          <a:p>
            <a:r>
              <a:rPr lang="en-US" sz="2000" dirty="0">
                <a:ea typeface="Calibri"/>
                <a:cs typeface="Calibri"/>
              </a:rPr>
              <a:t>Probability map revealed some caveats: disproportiona</a:t>
            </a:r>
            <a:r>
              <a:rPr lang="en-US" sz="2000">
                <a:ea typeface="Calibri"/>
                <a:cs typeface="Calibri"/>
              </a:rPr>
              <a:t>tely high probability of dominant class in some cases (when presence not observed in-pixel)</a:t>
            </a:r>
            <a:endParaRPr lang="en-US" sz="2000" dirty="0">
              <a:ea typeface="Calibri"/>
              <a:cs typeface="Calibri"/>
            </a:endParaRPr>
          </a:p>
          <a:p>
            <a:endParaRPr lang="en-US" sz="2000" dirty="0">
              <a:ea typeface="Calibri"/>
              <a:cs typeface="Calibri"/>
            </a:endParaRP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0FB36250-AF33-411E-CE8B-9767C04DC7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8710765"/>
              </p:ext>
            </p:extLst>
          </p:nvPr>
        </p:nvGraphicFramePr>
        <p:xfrm>
          <a:off x="5907314" y="807357"/>
          <a:ext cx="5445132" cy="23393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361283">
                  <a:extLst>
                    <a:ext uri="{9D8B030D-6E8A-4147-A177-3AD203B41FA5}">
                      <a16:colId xmlns:a16="http://schemas.microsoft.com/office/drawing/2014/main" val="1897418137"/>
                    </a:ext>
                  </a:extLst>
                </a:gridCol>
                <a:gridCol w="1361283">
                  <a:extLst>
                    <a:ext uri="{9D8B030D-6E8A-4147-A177-3AD203B41FA5}">
                      <a16:colId xmlns:a16="http://schemas.microsoft.com/office/drawing/2014/main" val="3529549593"/>
                    </a:ext>
                  </a:extLst>
                </a:gridCol>
                <a:gridCol w="1361283">
                  <a:extLst>
                    <a:ext uri="{9D8B030D-6E8A-4147-A177-3AD203B41FA5}">
                      <a16:colId xmlns:a16="http://schemas.microsoft.com/office/drawing/2014/main" val="2839925113"/>
                    </a:ext>
                  </a:extLst>
                </a:gridCol>
                <a:gridCol w="1361283">
                  <a:extLst>
                    <a:ext uri="{9D8B030D-6E8A-4147-A177-3AD203B41FA5}">
                      <a16:colId xmlns:a16="http://schemas.microsoft.com/office/drawing/2014/main" val="172925557"/>
                    </a:ext>
                  </a:extLst>
                </a:gridCol>
              </a:tblGrid>
              <a:tr h="272981"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Calibri"/>
                        </a:rPr>
                        <a:t>Class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7C7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Calibri"/>
                        </a:rPr>
                        <a:t>Precision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7C7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Calibri"/>
                        </a:rPr>
                        <a:t>Recall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7C7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Calibri"/>
                        </a:rPr>
                        <a:t>F1-score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7C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214007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Calibri"/>
                        </a:rPr>
                        <a:t>ditch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Calibri"/>
                        </a:rPr>
                        <a:t>0.76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Calibri"/>
                        </a:rPr>
                        <a:t>0.79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Calibri"/>
                        </a:rPr>
                        <a:t>0.77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4347706"/>
                  </a:ext>
                </a:extLst>
              </a:tr>
              <a:tr h="272981"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Calibri"/>
                        </a:rPr>
                        <a:t>drywall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Calibri"/>
                        </a:rPr>
                        <a:t>0.83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Calibri"/>
                        </a:rPr>
                        <a:t>0.92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Calibri"/>
                        </a:rPr>
                        <a:t>0.87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0481718"/>
                  </a:ext>
                </a:extLst>
              </a:tr>
              <a:tr h="272981"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Calibri"/>
                        </a:rPr>
                        <a:t>grove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Calibri"/>
                        </a:rPr>
                        <a:t>0.74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Calibri"/>
                        </a:rPr>
                        <a:t>0.85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Calibri"/>
                        </a:rPr>
                        <a:t>0.79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2198917"/>
                  </a:ext>
                </a:extLst>
              </a:tr>
              <a:tr h="272981"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Calibri"/>
                        </a:rPr>
                        <a:t>hedge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Calibri"/>
                        </a:rPr>
                        <a:t>0.71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Calibri"/>
                        </a:rPr>
                        <a:t>0.79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Calibri"/>
                        </a:rPr>
                        <a:t>0.75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0273162"/>
                  </a:ext>
                </a:extLst>
              </a:tr>
              <a:tr h="272981"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Calibri"/>
                        </a:rPr>
                        <a:t>pond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Calibri"/>
                        </a:rPr>
                        <a:t>0.95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Calibri"/>
                        </a:rPr>
                        <a:t>0.38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Calibri"/>
                        </a:rPr>
                        <a:t>0.54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8571996"/>
                  </a:ext>
                </a:extLst>
              </a:tr>
              <a:tr h="272981"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Calibri"/>
                        </a:rPr>
                        <a:t>single tree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Calibri"/>
                        </a:rPr>
                        <a:t>0.49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Calibri"/>
                        </a:rPr>
                        <a:t>0.13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Calibri"/>
                        </a:rPr>
                        <a:t>0.2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0267313"/>
                  </a:ext>
                </a:extLst>
              </a:tr>
              <a:tr h="272981"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Calibri"/>
                        </a:rPr>
                        <a:t>tree line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Calibri"/>
                        </a:rPr>
                        <a:t>0.75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Calibri"/>
                        </a:rPr>
                        <a:t>0.53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Calibri"/>
                        </a:rPr>
                        <a:t>0.62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3262341"/>
                  </a:ext>
                </a:extLst>
              </a:tr>
            </a:tbl>
          </a:graphicData>
        </a:graphic>
      </p:graphicFrame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37DAC55D-B11C-610C-D774-025B4C79F925}"/>
              </a:ext>
            </a:extLst>
          </p:cNvPr>
          <p:cNvSpPr txBox="1">
            <a:spLocks/>
          </p:cNvSpPr>
          <p:nvPr/>
        </p:nvSpPr>
        <p:spPr>
          <a:xfrm>
            <a:off x="5904594" y="547234"/>
            <a:ext cx="5442858" cy="25196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i="1">
                <a:ea typeface="Calibri"/>
                <a:cs typeface="Calibri"/>
              </a:rPr>
              <a:t>Classification performance without embedding covariates</a:t>
            </a:r>
            <a:endParaRPr lang="en-US"/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FAF6912B-9DEB-F7E6-12F6-3F6E874D8D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1056410"/>
              </p:ext>
            </p:extLst>
          </p:nvPr>
        </p:nvGraphicFramePr>
        <p:xfrm>
          <a:off x="5907314" y="3875314"/>
          <a:ext cx="5444414" cy="235441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359826">
                  <a:extLst>
                    <a:ext uri="{9D8B030D-6E8A-4147-A177-3AD203B41FA5}">
                      <a16:colId xmlns:a16="http://schemas.microsoft.com/office/drawing/2014/main" val="1840109054"/>
                    </a:ext>
                  </a:extLst>
                </a:gridCol>
                <a:gridCol w="1359826">
                  <a:extLst>
                    <a:ext uri="{9D8B030D-6E8A-4147-A177-3AD203B41FA5}">
                      <a16:colId xmlns:a16="http://schemas.microsoft.com/office/drawing/2014/main" val="1285860071"/>
                    </a:ext>
                  </a:extLst>
                </a:gridCol>
                <a:gridCol w="1359826">
                  <a:extLst>
                    <a:ext uri="{9D8B030D-6E8A-4147-A177-3AD203B41FA5}">
                      <a16:colId xmlns:a16="http://schemas.microsoft.com/office/drawing/2014/main" val="719878349"/>
                    </a:ext>
                  </a:extLst>
                </a:gridCol>
                <a:gridCol w="1364936">
                  <a:extLst>
                    <a:ext uri="{9D8B030D-6E8A-4147-A177-3AD203B41FA5}">
                      <a16:colId xmlns:a16="http://schemas.microsoft.com/office/drawing/2014/main" val="1356137745"/>
                    </a:ext>
                  </a:extLst>
                </a:gridCol>
              </a:tblGrid>
              <a:tr h="287762"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Calibri"/>
                        </a:rPr>
                        <a:t>Class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7C7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Calibri"/>
                        </a:rPr>
                        <a:t>Precision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7C7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Calibri"/>
                        </a:rPr>
                        <a:t>Recall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7C7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Calibri"/>
                        </a:rPr>
                        <a:t>F1-score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7C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8141342"/>
                  </a:ext>
                </a:extLst>
              </a:tr>
              <a:tr h="287762"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Calibri"/>
                        </a:rPr>
                        <a:t>ditch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Calibri"/>
                        </a:rPr>
                        <a:t>0.81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Calibri"/>
                        </a:rPr>
                        <a:t>0.85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Calibri"/>
                        </a:rPr>
                        <a:t>0.83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3312099"/>
                  </a:ext>
                </a:extLst>
              </a:tr>
              <a:tr h="287762"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Calibri"/>
                        </a:rPr>
                        <a:t>drywall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Calibri"/>
                        </a:rPr>
                        <a:t>0.85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Calibri"/>
                        </a:rPr>
                        <a:t>0.93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Calibri"/>
                        </a:rPr>
                        <a:t>0.89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6660925"/>
                  </a:ext>
                </a:extLst>
              </a:tr>
              <a:tr h="340083"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Calibri"/>
                        </a:rPr>
                        <a:t>grove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Calibri"/>
                        </a:rPr>
                        <a:t>0.84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Calibri"/>
                        </a:rPr>
                        <a:t>0.92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Calibri"/>
                        </a:rPr>
                        <a:t>0.88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7924823"/>
                  </a:ext>
                </a:extLst>
              </a:tr>
              <a:tr h="287762"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Calibri"/>
                        </a:rPr>
                        <a:t>hedge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Calibri"/>
                        </a:rPr>
                        <a:t>0.79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Calibri"/>
                        </a:rPr>
                        <a:t>0.88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Calibri"/>
                        </a:rPr>
                        <a:t>0.83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1129831"/>
                  </a:ext>
                </a:extLst>
              </a:tr>
              <a:tr h="287762"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Calibri"/>
                        </a:rPr>
                        <a:t>pond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Calibri"/>
                        </a:rPr>
                        <a:t>1.00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Calibri"/>
                        </a:rPr>
                        <a:t>0.55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Calibri"/>
                        </a:rPr>
                        <a:t>0.71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4070683"/>
                  </a:ext>
                </a:extLst>
              </a:tr>
              <a:tr h="287762"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Calibri"/>
                        </a:rPr>
                        <a:t>single tree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Calibri"/>
                        </a:rPr>
                        <a:t>0.65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Calibri"/>
                        </a:rPr>
                        <a:t>0.18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Calibri"/>
                        </a:rPr>
                        <a:t>0.28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4688317"/>
                  </a:ext>
                </a:extLst>
              </a:tr>
              <a:tr h="287762"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Calibri"/>
                        </a:rPr>
                        <a:t>tree line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Calibri"/>
                        </a:rPr>
                        <a:t>0.87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Calibri"/>
                        </a:rPr>
                        <a:t>0.72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Calibri"/>
                        </a:rPr>
                        <a:t>0.79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6131447"/>
                  </a:ext>
                </a:extLst>
              </a:tr>
            </a:tbl>
          </a:graphicData>
        </a:graphic>
      </p:graphicFrame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4F863CC-518A-36CE-E1A4-BBD2098EF4E1}"/>
              </a:ext>
            </a:extLst>
          </p:cNvPr>
          <p:cNvSpPr txBox="1">
            <a:spLocks/>
          </p:cNvSpPr>
          <p:nvPr/>
        </p:nvSpPr>
        <p:spPr>
          <a:xfrm>
            <a:off x="5904593" y="3624262"/>
            <a:ext cx="5442858" cy="25196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i="1">
                <a:ea typeface="Calibri"/>
                <a:cs typeface="Calibri"/>
              </a:rPr>
              <a:t>Classification performance with embedding covariates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2037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A5970-9233-4FF4-EE17-B223D5784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squares with numbers&#10;&#10;AI-generated content may be incorrect.">
            <a:extLst>
              <a:ext uri="{FF2B5EF4-FFF2-40B4-BE49-F238E27FC236}">
                <a16:creationId xmlns:a16="http://schemas.microsoft.com/office/drawing/2014/main" id="{EE5B22CC-22A7-C33A-48A1-26B354BC7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4841" y="482146"/>
            <a:ext cx="8015059" cy="608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2411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CDA6E-D940-E1B7-0574-40099C1A3D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62962-1872-D771-4EE3-E34F769CF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Calibri"/>
                <a:ea typeface="Calibri"/>
                <a:cs typeface="Calibri"/>
              </a:rPr>
              <a:t>Post-mortem benchmark vs SOTA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91FB66-F54E-3ED5-F90F-ACA3D2D7735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 lIns="91440" tIns="45720" rIns="91440" bIns="45720" anchor="t">
            <a:normAutofit/>
          </a:bodyPr>
          <a:lstStyle/>
          <a:p>
            <a:endParaRPr lang="en-US" sz="2000" dirty="0">
              <a:ea typeface="Calibri"/>
              <a:cs typeface="Calibri"/>
            </a:endParaRPr>
          </a:p>
          <a:p>
            <a:endParaRPr lang="en-US" sz="2000" dirty="0">
              <a:ea typeface="Calibri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53AFD0-5CE9-C45F-8037-2C88B7DF122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n-US" sz="2000" b="1" dirty="0" err="1">
                <a:ea typeface="Calibri"/>
                <a:cs typeface="Calibri"/>
              </a:rPr>
              <a:t>AlphaEarth</a:t>
            </a:r>
            <a:r>
              <a:rPr lang="en-US" sz="2000" dirty="0">
                <a:ea typeface="Calibri"/>
                <a:cs typeface="Calibri"/>
              </a:rPr>
              <a:t>: 64-channel embeddings developed at Google DeepMind from diverse mix of EO data sources</a:t>
            </a:r>
          </a:p>
          <a:p>
            <a:r>
              <a:rPr lang="en-US" sz="2000" b="1" dirty="0" err="1">
                <a:ea typeface="Calibri"/>
                <a:cs typeface="Calibri"/>
              </a:rPr>
              <a:t>Tessera</a:t>
            </a:r>
            <a:r>
              <a:rPr lang="en-US" sz="2000" dirty="0">
                <a:ea typeface="Calibri"/>
                <a:cs typeface="Calibri"/>
              </a:rPr>
              <a:t>: fully open foundational model fusing Sentinel-1 and Sentinel-2 data into 128-channel embeddings; developed at Cambridge</a:t>
            </a:r>
            <a:endParaRPr lang="en-US" dirty="0"/>
          </a:p>
        </p:txBody>
      </p:sp>
      <p:pic>
        <p:nvPicPr>
          <p:cNvPr id="6" name="Picture 5" descr="A collage of different colored squares&#10;&#10;AI-generated content may be incorrect.">
            <a:extLst>
              <a:ext uri="{FF2B5EF4-FFF2-40B4-BE49-F238E27FC236}">
                <a16:creationId xmlns:a16="http://schemas.microsoft.com/office/drawing/2014/main" id="{E98C9278-4DD2-3C5D-97C7-AF6A0F88CC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423" t="52561" r="16852" b="-417"/>
          <a:stretch>
            <a:fillRect/>
          </a:stretch>
        </p:blipFill>
        <p:spPr>
          <a:xfrm>
            <a:off x="839608" y="3547167"/>
            <a:ext cx="5632981" cy="2501687"/>
          </a:xfrm>
          <a:prstGeom prst="rect">
            <a:avLst/>
          </a:prstGeom>
        </p:spPr>
      </p:pic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CB891497-D182-8B9F-E57C-C5BC56F09070}"/>
              </a:ext>
            </a:extLst>
          </p:cNvPr>
          <p:cNvSpPr txBox="1">
            <a:spLocks/>
          </p:cNvSpPr>
          <p:nvPr/>
        </p:nvSpPr>
        <p:spPr>
          <a:xfrm>
            <a:off x="839108" y="6048148"/>
            <a:ext cx="8077201" cy="53498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i="1" dirty="0">
                <a:ea typeface="+mn-lt"/>
                <a:cs typeface="+mn-lt"/>
              </a:rPr>
              <a:t>An elephant, having left the room; </a:t>
            </a:r>
            <a:r>
              <a:rPr lang="en-US" sz="1800" i="1" dirty="0" err="1">
                <a:ea typeface="+mn-lt"/>
                <a:cs typeface="+mn-lt"/>
              </a:rPr>
              <a:t>AlphaEarth</a:t>
            </a:r>
            <a:r>
              <a:rPr lang="en-US" sz="1800" i="1" dirty="0">
                <a:ea typeface="+mn-lt"/>
                <a:cs typeface="+mn-lt"/>
              </a:rPr>
              <a:t> embeddings (spectrum.ieee.org)</a:t>
            </a:r>
            <a:endParaRPr lang="en-US" sz="1800" i="1" dirty="0">
              <a:ea typeface="Calibri"/>
              <a:cs typeface="Calibri"/>
            </a:endParaRPr>
          </a:p>
        </p:txBody>
      </p:sp>
      <p:pic>
        <p:nvPicPr>
          <p:cNvPr id="5" name="Picture 4" descr="An elephant standing in a field&#10;&#10;AI-generated content may be incorrect.">
            <a:extLst>
              <a:ext uri="{FF2B5EF4-FFF2-40B4-BE49-F238E27FC236}">
                <a16:creationId xmlns:a16="http://schemas.microsoft.com/office/drawing/2014/main" id="{8A6AF870-E3AA-13CF-0213-35D3507FD1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4" t="12453" r="1515" b="16226"/>
          <a:stretch>
            <a:fillRect/>
          </a:stretch>
        </p:blipFill>
        <p:spPr>
          <a:xfrm>
            <a:off x="838346" y="800377"/>
            <a:ext cx="5637403" cy="274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4482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3A2597-5EAC-46D8-72AC-59AA3D871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EC191-54CC-9420-2886-51FAA942F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Calibri"/>
                <a:ea typeface="Calibri"/>
                <a:cs typeface="Calibri"/>
              </a:rPr>
              <a:t>Benchmark method and results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229977-A121-C14C-AA33-BA00A5DBCB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9787" y="2057400"/>
            <a:ext cx="5260294" cy="1830388"/>
          </a:xfrm>
        </p:spPr>
        <p:txBody>
          <a:bodyPr lIns="91440" tIns="45720" rIns="91440" bIns="45720" anchor="t">
            <a:normAutofit lnSpcReduction="10000"/>
          </a:bodyPr>
          <a:lstStyle/>
          <a:p>
            <a:r>
              <a:rPr lang="en-US" sz="2000" dirty="0" err="1">
                <a:ea typeface="Calibri"/>
                <a:cs typeface="Calibri"/>
              </a:rPr>
              <a:t>AlphaEarth</a:t>
            </a:r>
            <a:r>
              <a:rPr lang="en-US" sz="2000" dirty="0">
                <a:ea typeface="Calibri"/>
                <a:cs typeface="Calibri"/>
              </a:rPr>
              <a:t> and </a:t>
            </a:r>
            <a:r>
              <a:rPr lang="en-US" sz="2000" dirty="0" err="1">
                <a:ea typeface="Calibri"/>
                <a:cs typeface="Calibri"/>
              </a:rPr>
              <a:t>Tessera</a:t>
            </a:r>
            <a:r>
              <a:rPr lang="en-US" sz="2000" dirty="0">
                <a:ea typeface="Calibri"/>
                <a:cs typeface="Calibri"/>
              </a:rPr>
              <a:t> sampled at each point in the classification dataset</a:t>
            </a:r>
            <a:endParaRPr lang="en-US" dirty="0"/>
          </a:p>
          <a:p>
            <a:r>
              <a:rPr lang="en-US" sz="2000" dirty="0">
                <a:ea typeface="Calibri"/>
                <a:cs typeface="Calibri"/>
              </a:rPr>
              <a:t>Identical classification method as before (</a:t>
            </a:r>
            <a:r>
              <a:rPr lang="en-US" sz="2000" dirty="0" err="1">
                <a:ea typeface="Calibri"/>
                <a:cs typeface="Calibri"/>
              </a:rPr>
              <a:t>XGBoost</a:t>
            </a:r>
            <a:r>
              <a:rPr lang="en-US" sz="2000" dirty="0">
                <a:ea typeface="Calibri"/>
                <a:cs typeface="Calibri"/>
              </a:rPr>
              <a:t>, tuned for optimal weighted F1) for each of the 3 embedding datasets</a:t>
            </a:r>
          </a:p>
          <a:p>
            <a:r>
              <a:rPr lang="en-US" sz="2000">
                <a:ea typeface="Calibri"/>
                <a:cs typeface="Calibri"/>
              </a:rPr>
              <a:t>Only embeddings used as covariates</a:t>
            </a:r>
            <a:endParaRPr lang="en-US" sz="2000" dirty="0">
              <a:ea typeface="Calibri"/>
              <a:cs typeface="Calibri"/>
            </a:endParaRPr>
          </a:p>
          <a:p>
            <a:endParaRPr lang="en-US" sz="2000" dirty="0">
              <a:ea typeface="Calibri"/>
              <a:cs typeface="Calibri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3BB99AA-EC24-00B0-B229-829A04D81D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8732013"/>
              </p:ext>
            </p:extLst>
          </p:nvPr>
        </p:nvGraphicFramePr>
        <p:xfrm>
          <a:off x="6574971" y="1603828"/>
          <a:ext cx="4751100" cy="20116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187775">
                  <a:extLst>
                    <a:ext uri="{9D8B030D-6E8A-4147-A177-3AD203B41FA5}">
                      <a16:colId xmlns:a16="http://schemas.microsoft.com/office/drawing/2014/main" val="1748650361"/>
                    </a:ext>
                  </a:extLst>
                </a:gridCol>
                <a:gridCol w="1187775">
                  <a:extLst>
                    <a:ext uri="{9D8B030D-6E8A-4147-A177-3AD203B41FA5}">
                      <a16:colId xmlns:a16="http://schemas.microsoft.com/office/drawing/2014/main" val="585057416"/>
                    </a:ext>
                  </a:extLst>
                </a:gridCol>
                <a:gridCol w="1187775">
                  <a:extLst>
                    <a:ext uri="{9D8B030D-6E8A-4147-A177-3AD203B41FA5}">
                      <a16:colId xmlns:a16="http://schemas.microsoft.com/office/drawing/2014/main" val="809618658"/>
                    </a:ext>
                  </a:extLst>
                </a:gridCol>
                <a:gridCol w="1187775">
                  <a:extLst>
                    <a:ext uri="{9D8B030D-6E8A-4147-A177-3AD203B41FA5}">
                      <a16:colId xmlns:a16="http://schemas.microsoft.com/office/drawing/2014/main" val="1660105926"/>
                    </a:ext>
                  </a:extLst>
                </a:gridCol>
              </a:tblGrid>
              <a:tr h="210784"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Class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7C7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Precision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7C7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Recall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7C7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F1-score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7C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7539427"/>
                  </a:ext>
                </a:extLst>
              </a:tr>
              <a:tr h="210784"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ditch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0.78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0.82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0.8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4696168"/>
                  </a:ext>
                </a:extLst>
              </a:tr>
              <a:tr h="210784"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drywall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0.83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0.93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0.88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0603636"/>
                  </a:ext>
                </a:extLst>
              </a:tr>
              <a:tr h="210784"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grove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0.82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0.91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0.86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9379470"/>
                  </a:ext>
                </a:extLst>
              </a:tr>
              <a:tr h="210784"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hedge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0.77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0.84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0.8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8619457"/>
                  </a:ext>
                </a:extLst>
              </a:tr>
              <a:tr h="210784"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pond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0.93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0.44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0.6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5038153"/>
                  </a:ext>
                </a:extLst>
              </a:tr>
              <a:tr h="210784"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single tree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0.57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0.12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0.2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1395309"/>
                  </a:ext>
                </a:extLst>
              </a:tr>
              <a:tr h="210784"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tree line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0.85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0.67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0.75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7346322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800DDCE-39E3-AC38-F255-32079E94A9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1000057"/>
              </p:ext>
            </p:extLst>
          </p:nvPr>
        </p:nvGraphicFramePr>
        <p:xfrm>
          <a:off x="1110342" y="4303486"/>
          <a:ext cx="4761988" cy="20116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190497">
                  <a:extLst>
                    <a:ext uri="{9D8B030D-6E8A-4147-A177-3AD203B41FA5}">
                      <a16:colId xmlns:a16="http://schemas.microsoft.com/office/drawing/2014/main" val="3651746233"/>
                    </a:ext>
                  </a:extLst>
                </a:gridCol>
                <a:gridCol w="1190497">
                  <a:extLst>
                    <a:ext uri="{9D8B030D-6E8A-4147-A177-3AD203B41FA5}">
                      <a16:colId xmlns:a16="http://schemas.microsoft.com/office/drawing/2014/main" val="2337596471"/>
                    </a:ext>
                  </a:extLst>
                </a:gridCol>
                <a:gridCol w="1190497">
                  <a:extLst>
                    <a:ext uri="{9D8B030D-6E8A-4147-A177-3AD203B41FA5}">
                      <a16:colId xmlns:a16="http://schemas.microsoft.com/office/drawing/2014/main" val="688712437"/>
                    </a:ext>
                  </a:extLst>
                </a:gridCol>
                <a:gridCol w="1190497">
                  <a:extLst>
                    <a:ext uri="{9D8B030D-6E8A-4147-A177-3AD203B41FA5}">
                      <a16:colId xmlns:a16="http://schemas.microsoft.com/office/drawing/2014/main" val="1936982818"/>
                    </a:ext>
                  </a:extLst>
                </a:gridCol>
              </a:tblGrid>
              <a:tr h="237461"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Class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7C7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Precision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7C7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Recall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7C7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F1-score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7C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130632"/>
                  </a:ext>
                </a:extLst>
              </a:tr>
              <a:tr h="237461"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ditch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0.81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0.84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0.83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9725056"/>
                  </a:ext>
                </a:extLst>
              </a:tr>
              <a:tr h="237461"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drywall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0.88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0.95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0.91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1979049"/>
                  </a:ext>
                </a:extLst>
              </a:tr>
              <a:tr h="237461"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grove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0.84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0.92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0.88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1911792"/>
                  </a:ext>
                </a:extLst>
              </a:tr>
              <a:tr h="237461"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hedge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0.82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0.89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0.85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7156257"/>
                  </a:ext>
                </a:extLst>
              </a:tr>
              <a:tr h="237461"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pond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0.96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0.7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0.81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2179286"/>
                  </a:ext>
                </a:extLst>
              </a:tr>
              <a:tr h="237461"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single tree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0.54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0.15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0.24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6497501"/>
                  </a:ext>
                </a:extLst>
              </a:tr>
              <a:tr h="237461"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tree line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0.86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0.75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0.8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3116778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D195D889-6415-0727-E6CB-10404A915D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9938281"/>
              </p:ext>
            </p:extLst>
          </p:nvPr>
        </p:nvGraphicFramePr>
        <p:xfrm>
          <a:off x="6560457" y="4303485"/>
          <a:ext cx="4765249" cy="20116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074036">
                  <a:extLst>
                    <a:ext uri="{9D8B030D-6E8A-4147-A177-3AD203B41FA5}">
                      <a16:colId xmlns:a16="http://schemas.microsoft.com/office/drawing/2014/main" val="3123801493"/>
                    </a:ext>
                  </a:extLst>
                </a:gridCol>
                <a:gridCol w="1074036">
                  <a:extLst>
                    <a:ext uri="{9D8B030D-6E8A-4147-A177-3AD203B41FA5}">
                      <a16:colId xmlns:a16="http://schemas.microsoft.com/office/drawing/2014/main" val="1447397250"/>
                    </a:ext>
                  </a:extLst>
                </a:gridCol>
                <a:gridCol w="1074036">
                  <a:extLst>
                    <a:ext uri="{9D8B030D-6E8A-4147-A177-3AD203B41FA5}">
                      <a16:colId xmlns:a16="http://schemas.microsoft.com/office/drawing/2014/main" val="607873245"/>
                    </a:ext>
                  </a:extLst>
                </a:gridCol>
                <a:gridCol w="1543141">
                  <a:extLst>
                    <a:ext uri="{9D8B030D-6E8A-4147-A177-3AD203B41FA5}">
                      <a16:colId xmlns:a16="http://schemas.microsoft.com/office/drawing/2014/main" val="4141978534"/>
                    </a:ext>
                  </a:extLst>
                </a:gridCol>
              </a:tblGrid>
              <a:tr h="245389"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Class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7C7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Precision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7C7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Recall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7C7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F1-score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7C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801102"/>
                  </a:ext>
                </a:extLst>
              </a:tr>
              <a:tr h="230975"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ditch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0.61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0.63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0.62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5874909"/>
                  </a:ext>
                </a:extLst>
              </a:tr>
              <a:tr h="230975"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drywall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0.82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0.91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0.86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5619102"/>
                  </a:ext>
                </a:extLst>
              </a:tr>
              <a:tr h="230975"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grove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0.63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0.78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0.69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7343558"/>
                  </a:ext>
                </a:extLst>
              </a:tr>
              <a:tr h="230975"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hedge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0.6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0.64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0.62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5829668"/>
                  </a:ext>
                </a:extLst>
              </a:tr>
              <a:tr h="230975"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pond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0.82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0.23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0.36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0424046"/>
                  </a:ext>
                </a:extLst>
              </a:tr>
              <a:tr h="230975"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single tree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0.43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0.11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0.18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1123904"/>
                  </a:ext>
                </a:extLst>
              </a:tr>
              <a:tr h="230975"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tree line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0.52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0.28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Calibri"/>
                        </a:rPr>
                        <a:t>0.36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EAE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7619681"/>
                  </a:ext>
                </a:extLst>
              </a:tr>
            </a:tbl>
          </a:graphicData>
        </a:graphic>
      </p:graphicFrame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289DCA53-3609-6161-89B6-BE858067055A}"/>
              </a:ext>
            </a:extLst>
          </p:cNvPr>
          <p:cNvSpPr txBox="1">
            <a:spLocks/>
          </p:cNvSpPr>
          <p:nvPr/>
        </p:nvSpPr>
        <p:spPr>
          <a:xfrm>
            <a:off x="6557735" y="4037918"/>
            <a:ext cx="4767944" cy="26647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i="1" dirty="0">
                <a:ea typeface="Calibri"/>
                <a:cs typeface="Calibri"/>
              </a:rPr>
              <a:t>Classification performance with  </a:t>
            </a:r>
            <a:r>
              <a:rPr lang="en-US" sz="1400" i="1" dirty="0" err="1">
                <a:ea typeface="Calibri"/>
                <a:cs typeface="Calibri"/>
              </a:rPr>
              <a:t>Tessera</a:t>
            </a:r>
            <a:r>
              <a:rPr lang="en-US" sz="1400" i="1" dirty="0">
                <a:ea typeface="Calibri"/>
                <a:cs typeface="Calibri"/>
              </a:rPr>
              <a:t> embeddings</a:t>
            </a:r>
            <a:endParaRPr lang="en-US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5597E99-208E-683E-9A06-81573EE0AA6E}"/>
              </a:ext>
            </a:extLst>
          </p:cNvPr>
          <p:cNvSpPr txBox="1">
            <a:spLocks/>
          </p:cNvSpPr>
          <p:nvPr/>
        </p:nvSpPr>
        <p:spPr>
          <a:xfrm>
            <a:off x="1107620" y="4037917"/>
            <a:ext cx="4767944" cy="26647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i="1" dirty="0">
                <a:ea typeface="Calibri"/>
                <a:cs typeface="Calibri"/>
              </a:rPr>
              <a:t>Classification performance with </a:t>
            </a:r>
            <a:r>
              <a:rPr lang="en-US" sz="1400" i="1" dirty="0" err="1">
                <a:ea typeface="Calibri"/>
                <a:cs typeface="Calibri"/>
              </a:rPr>
              <a:t>AlphaEarth</a:t>
            </a:r>
            <a:r>
              <a:rPr lang="en-US" sz="1400" i="1" dirty="0">
                <a:ea typeface="Calibri"/>
                <a:cs typeface="Calibri"/>
              </a:rPr>
              <a:t> embeddings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4866D195-14C8-F7A1-85B7-2793DF625B7E}"/>
              </a:ext>
            </a:extLst>
          </p:cNvPr>
          <p:cNvSpPr txBox="1">
            <a:spLocks/>
          </p:cNvSpPr>
          <p:nvPr/>
        </p:nvSpPr>
        <p:spPr>
          <a:xfrm>
            <a:off x="6557734" y="1338260"/>
            <a:ext cx="4767944" cy="26647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i="1">
                <a:ea typeface="Calibri"/>
                <a:cs typeface="Calibri"/>
              </a:rPr>
              <a:t>Classification performance with project embeddings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0712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A9B46-BB28-2064-FD8A-9F4F8697B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47750"/>
            <a:ext cx="5174343" cy="657452"/>
          </a:xfrm>
        </p:spPr>
        <p:txBody>
          <a:bodyPr lIns="91440" tIns="45720" rIns="91440" bIns="45720" anchor="t"/>
          <a:lstStyle/>
          <a:p>
            <a:r>
              <a:rPr lang="en-US">
                <a:latin typeface="Calibri"/>
                <a:ea typeface="Calibri"/>
                <a:cs typeface="Calibri"/>
              </a:rPr>
              <a:t>Conclusion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955BB-A43B-0B2D-C92C-1D569950912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n-US" sz="2400">
                <a:ea typeface="Calibri"/>
                <a:cs typeface="Calibri"/>
              </a:rPr>
              <a:t>Project results validate use of spatiotemporal embeddings for sub-pixel object detection</a:t>
            </a:r>
          </a:p>
          <a:p>
            <a:r>
              <a:rPr lang="en-US" sz="2400" dirty="0">
                <a:ea typeface="Calibri"/>
                <a:cs typeface="Calibri"/>
              </a:rPr>
              <a:t>Benchmark results suggest both merit in producing </a:t>
            </a:r>
            <a:r>
              <a:rPr lang="en-US" sz="2400" dirty="0" err="1">
                <a:ea typeface="Calibri"/>
                <a:cs typeface="Calibri"/>
              </a:rPr>
              <a:t>localised</a:t>
            </a:r>
            <a:r>
              <a:rPr lang="en-US" sz="2400" dirty="0">
                <a:ea typeface="Calibri"/>
                <a:cs typeface="Calibri"/>
              </a:rPr>
              <a:t> embedding datasets, and much room for methodological improvement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CBD7FE-792E-D518-14E9-48B28D95793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n-US" sz="2400" dirty="0" err="1">
                <a:ea typeface="Calibri"/>
                <a:cs typeface="Calibri"/>
              </a:rPr>
              <a:t>Utilise</a:t>
            </a:r>
            <a:r>
              <a:rPr lang="en-US" sz="2400" dirty="0">
                <a:ea typeface="Calibri"/>
                <a:cs typeface="Calibri"/>
              </a:rPr>
              <a:t> strength of SOTA foundational models: investigate transfer learning/fine tuning, as well as implement atomic architectural improvements based on established findings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876A463-B51E-2E38-BD5B-2A13B50DFBAB}"/>
              </a:ext>
            </a:extLst>
          </p:cNvPr>
          <p:cNvSpPr txBox="1">
            <a:spLocks/>
          </p:cNvSpPr>
          <p:nvPr/>
        </p:nvSpPr>
        <p:spPr>
          <a:xfrm>
            <a:off x="6172200" y="1047750"/>
            <a:ext cx="5174343" cy="65745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kern="1200">
                <a:solidFill>
                  <a:srgbClr val="207C7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>
                <a:latin typeface="Calibri"/>
                <a:ea typeface="Calibri"/>
                <a:cs typeface="Calibri"/>
              </a:rPr>
              <a:t>Path forward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6522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8270925-B1B0-39EE-594D-AC4456985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47750"/>
            <a:ext cx="5210629" cy="657452"/>
          </a:xfrm>
        </p:spPr>
        <p:txBody>
          <a:bodyPr lIns="91440" tIns="45720" rIns="91440" bIns="45720" anchor="t"/>
          <a:lstStyle/>
          <a:p>
            <a:r>
              <a:rPr lang="en-US">
                <a:latin typeface="Calibri"/>
                <a:ea typeface="Calibri"/>
                <a:cs typeface="Calibri"/>
              </a:rPr>
              <a:t>Q&amp;A?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C102DED-F4FD-0CA2-5156-5DF4BEAEB13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30943" y="1825625"/>
            <a:ext cx="5225142" cy="3654652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sz="2400">
                <a:latin typeface="Calibri"/>
                <a:ea typeface="Calibri"/>
                <a:cs typeface="Calibri"/>
              </a:rPr>
              <a:t>Interpretability problem with embeddings – any ideas?</a:t>
            </a:r>
          </a:p>
          <a:p>
            <a:r>
              <a:rPr lang="en-US" sz="2400" dirty="0">
                <a:ea typeface="Calibri"/>
                <a:cs typeface="Calibri"/>
              </a:rPr>
              <a:t>Anyone interested in benchmarking this method on their own ML </a:t>
            </a:r>
            <a:r>
              <a:rPr lang="en-US" sz="2400">
                <a:ea typeface="Calibri"/>
                <a:cs typeface="Calibri"/>
              </a:rPr>
              <a:t>tasks?</a:t>
            </a:r>
          </a:p>
          <a:p>
            <a:r>
              <a:rPr lang="en-US" sz="2400">
                <a:ea typeface="Calibri"/>
                <a:cs typeface="Calibri"/>
              </a:rPr>
              <a:t>Any comments, questions, grievances?</a:t>
            </a:r>
            <a:endParaRPr lang="en-US" sz="2400" dirty="0">
              <a:ea typeface="Calibri"/>
              <a:cs typeface="Calibri"/>
            </a:endParaRP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CA42EF86-7E6D-63FF-20E7-CA3E4E1C3F9B}"/>
              </a:ext>
            </a:extLst>
          </p:cNvPr>
          <p:cNvSpPr txBox="1">
            <a:spLocks/>
          </p:cNvSpPr>
          <p:nvPr/>
        </p:nvSpPr>
        <p:spPr>
          <a:xfrm>
            <a:off x="830943" y="5358493"/>
            <a:ext cx="5210629" cy="65745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kern="1200">
                <a:solidFill>
                  <a:srgbClr val="207C7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>
                <a:latin typeface="Calibri"/>
                <a:ea typeface="Calibri"/>
                <a:cs typeface="Calibri"/>
              </a:rPr>
              <a:t>Thank you!</a:t>
            </a:r>
            <a:endParaRPr lang="en-US"/>
          </a:p>
        </p:txBody>
      </p:sp>
      <p:pic>
        <p:nvPicPr>
          <p:cNvPr id="7" name="Picture 6" descr="A qr code with a white background&#10;&#10;AI-generated content may be incorrect.">
            <a:extLst>
              <a:ext uri="{FF2B5EF4-FFF2-40B4-BE49-F238E27FC236}">
                <a16:creationId xmlns:a16="http://schemas.microsoft.com/office/drawing/2014/main" id="{E1235738-EAD8-FB80-045B-81FD8757F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2460" y="2006146"/>
            <a:ext cx="3194050" cy="3194050"/>
          </a:xfrm>
          <a:prstGeom prst="rect">
            <a:avLst/>
          </a:prstGeom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C2D24FA8-0098-F8AC-CA65-E72720501DFA}"/>
              </a:ext>
            </a:extLst>
          </p:cNvPr>
          <p:cNvSpPr txBox="1">
            <a:spLocks/>
          </p:cNvSpPr>
          <p:nvPr/>
        </p:nvSpPr>
        <p:spPr>
          <a:xfrm>
            <a:off x="6418943" y="1731282"/>
            <a:ext cx="3156858" cy="555852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i="1" dirty="0">
                <a:ea typeface="Calibri"/>
                <a:cs typeface="Calibri"/>
                <a:hlinkClick r:id="rId3"/>
              </a:rPr>
              <a:t>lantonic@multione.hr</a:t>
            </a:r>
            <a:endParaRPr lang="en-US" sz="2400" i="1">
              <a:ea typeface="Calibri"/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>
              <a:ea typeface="Calibri"/>
              <a:cs typeface="Calibri"/>
            </a:endParaRP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872BA6AE-D772-A949-507B-27EAE4D3C534}"/>
              </a:ext>
            </a:extLst>
          </p:cNvPr>
          <p:cNvSpPr txBox="1">
            <a:spLocks/>
          </p:cNvSpPr>
          <p:nvPr/>
        </p:nvSpPr>
        <p:spPr>
          <a:xfrm>
            <a:off x="7144656" y="5134882"/>
            <a:ext cx="979716" cy="555852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i="1" dirty="0">
                <a:ea typeface="Calibri"/>
                <a:cs typeface="Calibri"/>
                <a:hlinkClick r:id="rId4"/>
              </a:rPr>
              <a:t>mo.hr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sz="2400" i="1" dirty="0">
              <a:ea typeface="Calibri"/>
              <a:cs typeface="Calibri"/>
            </a:endParaRPr>
          </a:p>
          <a:p>
            <a:pPr marL="0" indent="0">
              <a:buNone/>
            </a:pPr>
            <a:endParaRPr lang="en-US" sz="2400" dirty="0">
              <a:ea typeface="Calibri"/>
              <a:cs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18A5A4B-AD7C-03E9-28A9-6DF0E0FA7D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9862" y="5049611"/>
            <a:ext cx="618218" cy="59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835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E145EC-7E7F-21AA-5856-3CFF19D81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3BA75-BA40-AFC8-B47B-D08AAB6F0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8658" y="1773464"/>
            <a:ext cx="7547429" cy="3306309"/>
          </a:xfrm>
        </p:spPr>
        <p:txBody>
          <a:bodyPr lIns="91440" tIns="45720" rIns="91440" bIns="45720" anchor="ctr"/>
          <a:lstStyle/>
          <a:p>
            <a:pPr algn="ctr"/>
            <a:r>
              <a:rPr lang="en-US" i="1">
                <a:latin typeface="Calibri"/>
                <a:ea typeface="Calibri"/>
                <a:cs typeface="Calibri"/>
              </a:rPr>
              <a:t>...or embeddings with a </a:t>
            </a:r>
            <a:r>
              <a:rPr lang="en-US" i="1" dirty="0">
                <a:latin typeface="Calibri"/>
                <a:ea typeface="Calibri"/>
                <a:cs typeface="Calibri"/>
              </a:rPr>
              <a:t>shallow foundation</a:t>
            </a: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1405221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461D8-4407-587C-899F-CD6347F7A3AC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40" tIns="45720" rIns="91440" bIns="45720" anchor="t"/>
          <a:lstStyle/>
          <a:p>
            <a:r>
              <a:rPr lang="en-US"/>
              <a:t>Who am I?</a:t>
            </a:r>
            <a:endParaRPr lang="en-US" b="0"/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CD29C3-093F-FA3C-97E2-E9912A5A43A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n-US" dirty="0">
                <a:ea typeface="Calibri"/>
                <a:cs typeface="Calibri"/>
              </a:rPr>
              <a:t>Senior GIS developer at </a:t>
            </a:r>
            <a:r>
              <a:rPr lang="en-US" dirty="0" err="1">
                <a:ea typeface="Calibri"/>
                <a:cs typeface="Calibri"/>
              </a:rPr>
              <a:t>MultiOne</a:t>
            </a:r>
            <a:r>
              <a:rPr lang="en-US" dirty="0">
                <a:ea typeface="Calibri"/>
                <a:cs typeface="Calibri"/>
              </a:rPr>
              <a:t> Ltd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53A5538-D521-FE20-42D1-FC4F9A6DBA5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n-US">
                <a:ea typeface="Calibri"/>
                <a:cs typeface="Calibri"/>
              </a:rPr>
              <a:t>PhD student at Faculty of Geodesy, University of Zagreb</a:t>
            </a:r>
          </a:p>
          <a:p>
            <a:endParaRPr lang="en-US" dirty="0">
              <a:ea typeface="Calibri"/>
              <a:cs typeface="Calibri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DD4666-7E44-4B6A-594C-A7D8C087224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39335" y="3538311"/>
            <a:ext cx="4693103" cy="9280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441EFE-D509-81E4-89A0-7636CBF70D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9486" y="3338739"/>
            <a:ext cx="4347029" cy="208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011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174B24-77A7-2BEA-8CBB-6F075E81C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C1F50-6E98-33BC-E849-FB1A68F0FDCC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40" tIns="45720" rIns="91440" bIns="45720" anchor="t"/>
          <a:lstStyle/>
          <a:p>
            <a:r>
              <a:rPr lang="en-US">
                <a:latin typeface="Calibri"/>
                <a:ea typeface="Calibri"/>
                <a:cs typeface="Calibri"/>
              </a:rPr>
              <a:t>What is this about?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BD32BB-F0A6-FE8E-2209-25E42D96A8E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9787" y="1716314"/>
            <a:ext cx="4962751" cy="3811588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/>
          <a:p>
            <a:pPr marL="0" indent="0">
              <a:buNone/>
            </a:pPr>
            <a:r>
              <a:rPr lang="en-US" sz="2000">
                <a:ea typeface="Calibri"/>
                <a:cs typeface="Calibri"/>
              </a:rPr>
              <a:t>Landscape feature (CAP) detection in 10m pixels on national level.</a:t>
            </a:r>
            <a:endParaRPr lang="en-US" sz="2000" dirty="0">
              <a:ea typeface="Calibri"/>
              <a:cs typeface="Calibri"/>
            </a:endParaRPr>
          </a:p>
          <a:p>
            <a:r>
              <a:rPr lang="en-US" sz="2000">
                <a:ea typeface="Calibri"/>
                <a:cs typeface="Calibri"/>
              </a:rPr>
              <a:t>Funded under ESA PECS call 2024, completed early 2026</a:t>
            </a:r>
            <a:endParaRPr lang="en-US" sz="2000" dirty="0">
              <a:ea typeface="Calibri"/>
              <a:cs typeface="Calibri"/>
            </a:endParaRPr>
          </a:p>
          <a:p>
            <a:r>
              <a:rPr lang="en-US" sz="2000">
                <a:ea typeface="Calibri"/>
                <a:cs typeface="Calibri"/>
              </a:rPr>
              <a:t>Collaboration with GEOF, IRB</a:t>
            </a:r>
          </a:p>
          <a:p>
            <a:r>
              <a:rPr lang="en-US" sz="2000">
                <a:ea typeface="Calibri"/>
                <a:cs typeface="Calibri"/>
              </a:rPr>
              <a:t>PoC for monitoring method as alternative to costly on-site surveys</a:t>
            </a:r>
            <a:endParaRPr lang="en-US" sz="2000" dirty="0">
              <a:ea typeface="Calibri"/>
              <a:cs typeface="Calibri"/>
            </a:endParaRPr>
          </a:p>
          <a:p>
            <a:r>
              <a:rPr lang="en-US" sz="2000">
                <a:ea typeface="Calibri"/>
                <a:cs typeface="Calibri"/>
              </a:rPr>
              <a:t>Leverage national land parcel identification system (ARKOD) as target data, use open data from Copernicus as covariates</a:t>
            </a:r>
            <a:endParaRPr lang="en-US" sz="2000" dirty="0">
              <a:ea typeface="Calibri"/>
              <a:cs typeface="Calibri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D5F36E4-66B2-DCEA-09F0-47D49BD80D6B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rcRect l="50035" b="137"/>
          <a:stretch>
            <a:fillRect/>
          </a:stretch>
        </p:blipFill>
        <p:spPr>
          <a:xfrm>
            <a:off x="6097815" y="780639"/>
            <a:ext cx="5210639" cy="52878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A31D4C-5A79-73A3-BC61-EC6B03D523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0947" y="5470525"/>
            <a:ext cx="618218" cy="597808"/>
          </a:xfrm>
          <a:prstGeom prst="rect">
            <a:avLst/>
          </a:prstGeom>
        </p:spPr>
      </p:pic>
      <p:pic>
        <p:nvPicPr>
          <p:cNvPr id="11" name="Picture 10" descr="A blue and black logo&#10;&#10;AI-generated content may be incorrect.">
            <a:extLst>
              <a:ext uri="{FF2B5EF4-FFF2-40B4-BE49-F238E27FC236}">
                <a16:creationId xmlns:a16="http://schemas.microsoft.com/office/drawing/2014/main" id="{751BA42A-2C79-6D7B-F7A9-ACFC665F9D2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313" t="-992" r="47000" b="-349"/>
          <a:stretch>
            <a:fillRect/>
          </a:stretch>
        </p:blipFill>
        <p:spPr>
          <a:xfrm>
            <a:off x="4863190" y="5473446"/>
            <a:ext cx="706431" cy="62944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1F1B5A4-382F-7D20-ABED-D88DFF04658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17497" y="5532211"/>
            <a:ext cx="735694" cy="438153"/>
          </a:xfrm>
          <a:prstGeom prst="rect">
            <a:avLst/>
          </a:prstGeom>
        </p:spPr>
      </p:pic>
      <p:pic>
        <p:nvPicPr>
          <p:cNvPr id="5" name="Picture 4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4E0F0B6B-7E0D-8956-903F-84E11712C5E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7217" t="26537" r="16981" b="38813"/>
          <a:stretch>
            <a:fillRect/>
          </a:stretch>
        </p:blipFill>
        <p:spPr>
          <a:xfrm>
            <a:off x="840350" y="5355771"/>
            <a:ext cx="2065465" cy="820544"/>
          </a:xfrm>
          <a:prstGeom prst="rect">
            <a:avLst/>
          </a:prstGeom>
        </p:spPr>
      </p:pic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1C8D7A7-E840-0BAB-73E1-841749A8B091}"/>
              </a:ext>
            </a:extLst>
          </p:cNvPr>
          <p:cNvSpPr txBox="1">
            <a:spLocks/>
          </p:cNvSpPr>
          <p:nvPr/>
        </p:nvSpPr>
        <p:spPr>
          <a:xfrm>
            <a:off x="6107792" y="6062663"/>
            <a:ext cx="5203373" cy="51321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i="1">
                <a:ea typeface="Calibri"/>
                <a:cs typeface="Calibri"/>
              </a:rPr>
              <a:t>Sentinel-2 true color composite (Copernicus)</a:t>
            </a:r>
            <a:endParaRPr lang="en-US" sz="18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3538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22411-386E-B563-D8D8-C6BF0E690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36058241-679A-698B-1A36-337A9685BA85}"/>
              </a:ext>
            </a:extLst>
          </p:cNvPr>
          <p:cNvSpPr txBox="1">
            <a:spLocks/>
          </p:cNvSpPr>
          <p:nvPr/>
        </p:nvSpPr>
        <p:spPr>
          <a:xfrm>
            <a:off x="839107" y="6062663"/>
            <a:ext cx="10479315" cy="54224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i="1">
                <a:ea typeface="Calibri"/>
                <a:cs typeface="Calibri"/>
              </a:rPr>
              <a:t>Sentinel-2 true color composite (Copernicus)</a:t>
            </a:r>
            <a:endParaRPr lang="en-US" sz="1800"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F5619D-5331-AD48-0B0D-62A22EC51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374" y="800553"/>
            <a:ext cx="10436225" cy="524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807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19DD98B-05B6-20C7-D3FA-4340CA691BB6}"/>
              </a:ext>
            </a:extLst>
          </p:cNvPr>
          <p:cNvSpPr txBox="1">
            <a:spLocks/>
          </p:cNvSpPr>
          <p:nvPr/>
        </p:nvSpPr>
        <p:spPr>
          <a:xfrm>
            <a:off x="236765" y="6048149"/>
            <a:ext cx="11713029" cy="54950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i="1">
                <a:ea typeface="Calibri"/>
                <a:cs typeface="Calibri"/>
              </a:rPr>
              <a:t>Landscape feature data from ARKOD inventory (APPRRR); Sentinel-2 true color composite (Copernicus)</a:t>
            </a:r>
            <a:endParaRPr lang="en-US" sz="1800">
              <a:ea typeface="Calibri"/>
              <a:cs typeface="Calibri"/>
            </a:endParaRPr>
          </a:p>
        </p:txBody>
      </p:sp>
      <p:pic>
        <p:nvPicPr>
          <p:cNvPr id="2" name="Picture 1" descr="A map of a tree&#10;&#10;AI-generated content may be incorrect.">
            <a:extLst>
              <a:ext uri="{FF2B5EF4-FFF2-40B4-BE49-F238E27FC236}">
                <a16:creationId xmlns:a16="http://schemas.microsoft.com/office/drawing/2014/main" id="{C0E47355-86CB-85FD-C908-7CEE4502D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888" y="815068"/>
            <a:ext cx="10436225" cy="522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473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5FA8A0-69F1-2D59-FE22-A3837E25AB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18E87DF2-B8E1-AD91-69DB-45B1F1D5A7D0}"/>
              </a:ext>
            </a:extLst>
          </p:cNvPr>
          <p:cNvSpPr txBox="1">
            <a:spLocks/>
          </p:cNvSpPr>
          <p:nvPr/>
        </p:nvSpPr>
        <p:spPr>
          <a:xfrm>
            <a:off x="236765" y="6048149"/>
            <a:ext cx="11713029" cy="54950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i="1">
                <a:ea typeface="Calibri"/>
                <a:cs typeface="Calibri"/>
              </a:rPr>
              <a:t> Landscape feature data from ARKOD inventory (APPRRR); 0.25m resolution orthophoto imagery (DGU)</a:t>
            </a:r>
            <a:endParaRPr lang="en-US" sz="1800">
              <a:ea typeface="Calibri"/>
              <a:cs typeface="Calibri"/>
            </a:endParaRPr>
          </a:p>
        </p:txBody>
      </p:sp>
      <p:pic>
        <p:nvPicPr>
          <p:cNvPr id="2" name="Picture 1" descr="A map of a forest&#10;&#10;AI-generated content may be incorrect.">
            <a:extLst>
              <a:ext uri="{FF2B5EF4-FFF2-40B4-BE49-F238E27FC236}">
                <a16:creationId xmlns:a16="http://schemas.microsoft.com/office/drawing/2014/main" id="{233386FD-0567-517C-0761-92961305F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146" y="800553"/>
            <a:ext cx="10428968" cy="524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311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C2A78-4DC1-0D2D-B9EC-C65D40262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118" y="987424"/>
            <a:ext cx="4549094" cy="1069976"/>
          </a:xfrm>
        </p:spPr>
        <p:txBody>
          <a:bodyPr lIns="91440" tIns="45720" rIns="91440" bIns="45720" anchor="t"/>
          <a:lstStyle/>
          <a:p>
            <a:r>
              <a:rPr lang="en-US">
                <a:latin typeface="Calibri"/>
                <a:ea typeface="Calibri"/>
                <a:cs typeface="Calibri"/>
              </a:rPr>
              <a:t>Missing context</a:t>
            </a:r>
            <a:endParaRPr lang="en-US"/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16828758-1069-37EB-8900-6385F0A3B93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03117" y="2057400"/>
            <a:ext cx="4549094" cy="3811588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sz="2000">
                <a:ea typeface="Calibri"/>
                <a:cs typeface="Calibri"/>
              </a:rPr>
              <a:t>Common methods for introducing context, like semantic segmentation, not applicable here</a:t>
            </a:r>
          </a:p>
          <a:p>
            <a:r>
              <a:rPr lang="en-US" sz="2000" dirty="0">
                <a:ea typeface="Calibri"/>
                <a:cs typeface="Calibri"/>
              </a:rPr>
              <a:t>Beneficial to introduce spatial context anyway (e.g. features intersecting multiple pixels)</a:t>
            </a:r>
          </a:p>
          <a:p>
            <a:r>
              <a:rPr lang="en-US" sz="2000" dirty="0">
                <a:ea typeface="Calibri"/>
                <a:cs typeface="Calibri"/>
              </a:rPr>
              <a:t>Temporal context helps as well (e.g. differentiating between phenological patterns)</a:t>
            </a:r>
          </a:p>
        </p:txBody>
      </p:sp>
      <p:pic>
        <p:nvPicPr>
          <p:cNvPr id="7" name="Content Placeholder 6" descr="A map of a city&#10;&#10;AI-generated content may be incorrect.">
            <a:extLst>
              <a:ext uri="{FF2B5EF4-FFF2-40B4-BE49-F238E27FC236}">
                <a16:creationId xmlns:a16="http://schemas.microsoft.com/office/drawing/2014/main" id="{8FCBEF19-EF20-4D3D-7272-5BE8D7B0E0E5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rcRect r="203" b="23330"/>
          <a:stretch>
            <a:fillRect/>
          </a:stretch>
        </p:blipFill>
        <p:spPr>
          <a:xfrm>
            <a:off x="695819" y="986177"/>
            <a:ext cx="5389643" cy="5079991"/>
          </a:xfrm>
          <a:prstGeom prst="rect">
            <a:avLst/>
          </a:prstGeo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E3F66069-4100-F88C-9D0A-90C8F84854A9}"/>
              </a:ext>
            </a:extLst>
          </p:cNvPr>
          <p:cNvSpPr txBox="1">
            <a:spLocks/>
          </p:cNvSpPr>
          <p:nvPr/>
        </p:nvSpPr>
        <p:spPr>
          <a:xfrm>
            <a:off x="693965" y="6062663"/>
            <a:ext cx="7924801" cy="53498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i="1">
                <a:ea typeface="+mn-lt"/>
                <a:cs typeface="+mn-lt"/>
              </a:rPr>
              <a:t>Alchimowicz, J, 2022: Semantic Segmentation Satellite Imagery - datasetninja.com</a:t>
            </a:r>
            <a:endParaRPr lang="en-US" sz="18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3160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99BC3D-B2CC-1521-68E8-1EAFF482B3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DDF6A-A9F2-419B-98B0-EA314AB2F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4650694" cy="1069976"/>
          </a:xfrm>
        </p:spPr>
        <p:txBody>
          <a:bodyPr lIns="91440" tIns="45720" rIns="91440" bIns="45720" anchor="t"/>
          <a:lstStyle/>
          <a:p>
            <a:r>
              <a:rPr lang="en-US">
                <a:latin typeface="Calibri"/>
                <a:ea typeface="Calibri"/>
                <a:cs typeface="Calibri"/>
              </a:rPr>
              <a:t>Geospatial (+ temporal) embeddings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48D7A5-2938-6A48-8637-5C3B549C99F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9787" y="2057400"/>
            <a:ext cx="5245779" cy="4174445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sz="2000" dirty="0">
                <a:ea typeface="Calibri"/>
                <a:cs typeface="Calibri"/>
              </a:rPr>
              <a:t>A priori context extraction due to (potentially) disproportionate availability </a:t>
            </a:r>
            <a:r>
              <a:rPr lang="en-US" sz="2000">
                <a:ea typeface="Calibri"/>
                <a:cs typeface="Calibri"/>
              </a:rPr>
              <a:t>of context samples vs ML target data</a:t>
            </a:r>
            <a:endParaRPr lang="en-US" sz="2000" dirty="0">
              <a:ea typeface="Calibri"/>
              <a:cs typeface="Calibri"/>
            </a:endParaRPr>
          </a:p>
          <a:p>
            <a:r>
              <a:rPr lang="en-US" sz="2000" dirty="0">
                <a:ea typeface="Calibri"/>
                <a:cs typeface="Calibri"/>
              </a:rPr>
              <a:t>Self-supervised methods – compression of extracted patterns into vector representa</a:t>
            </a:r>
            <a:r>
              <a:rPr lang="en-US" sz="2000">
                <a:ea typeface="Calibri"/>
                <a:cs typeface="Calibri"/>
              </a:rPr>
              <a:t>tions and reconstruction at the output</a:t>
            </a:r>
            <a:endParaRPr lang="en-US" sz="2000" dirty="0">
              <a:ea typeface="Calibri"/>
              <a:cs typeface="Calibri"/>
            </a:endParaRPr>
          </a:p>
          <a:p>
            <a:r>
              <a:rPr lang="en-US" sz="2000" dirty="0">
                <a:ea typeface="Calibri"/>
                <a:cs typeface="Calibri"/>
              </a:rPr>
              <a:t>Several global embedding datasets (</a:t>
            </a:r>
            <a:r>
              <a:rPr lang="en-US" sz="2000" dirty="0" err="1">
                <a:ea typeface="Calibri"/>
                <a:cs typeface="Calibri"/>
              </a:rPr>
              <a:t>AlphaEarth</a:t>
            </a:r>
            <a:r>
              <a:rPr lang="en-US" sz="2000" dirty="0">
                <a:ea typeface="Calibri"/>
                <a:cs typeface="Calibri"/>
              </a:rPr>
              <a:t>, </a:t>
            </a:r>
            <a:r>
              <a:rPr lang="en-US" sz="2000" dirty="0" err="1">
                <a:ea typeface="Calibri"/>
                <a:cs typeface="Calibri"/>
              </a:rPr>
              <a:t>Tessera</a:t>
            </a:r>
            <a:r>
              <a:rPr lang="en-US" sz="2000" dirty="0">
                <a:ea typeface="Calibri"/>
                <a:cs typeface="Calibri"/>
              </a:rPr>
              <a:t>...) readily available and already being used for various tasks</a:t>
            </a:r>
          </a:p>
          <a:p>
            <a:r>
              <a:rPr lang="en-US" sz="2000">
                <a:ea typeface="Calibri"/>
                <a:cs typeface="Calibri"/>
              </a:rPr>
              <a:t>...but we produced our own instead</a:t>
            </a:r>
            <a:endParaRPr lang="en-US" sz="2000" dirty="0">
              <a:ea typeface="Calibri"/>
              <a:cs typeface="Calibri"/>
            </a:endParaRPr>
          </a:p>
        </p:txBody>
      </p:sp>
      <p:pic>
        <p:nvPicPr>
          <p:cNvPr id="8" name="Content Placeholder 7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4F40C87C-719D-8675-B0CB-86C981A3C830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6738676" y="478177"/>
            <a:ext cx="3986962" cy="590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8663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ESSION_01_PRESENTATION" id="{E53DFABC-C1DA-624B-9E2A-C928DF62401A}" vid="{0F5C0429-5CB3-1A44-9EC0-9577C6C2853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372</TotalTime>
  <Words>28</Words>
  <Application>Microsoft Office PowerPoint</Application>
  <PresentationFormat>Widescreen</PresentationFormat>
  <Paragraphs>15</Paragraphs>
  <Slides>18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...or embeddings with a shallow foundation</vt:lpstr>
      <vt:lpstr>Who am I? </vt:lpstr>
      <vt:lpstr>What is this about?</vt:lpstr>
      <vt:lpstr>PowerPoint Presentation</vt:lpstr>
      <vt:lpstr>PowerPoint Presentation</vt:lpstr>
      <vt:lpstr>PowerPoint Presentation</vt:lpstr>
      <vt:lpstr>Missing context</vt:lpstr>
      <vt:lpstr>Geospatial (+ temporal) embeddings</vt:lpstr>
      <vt:lpstr>Methods</vt:lpstr>
      <vt:lpstr>Methods</vt:lpstr>
      <vt:lpstr>Methods</vt:lpstr>
      <vt:lpstr>Results</vt:lpstr>
      <vt:lpstr>PowerPoint Presentation</vt:lpstr>
      <vt:lpstr>Post-mortem benchmark vs SOTA</vt:lpstr>
      <vt:lpstr>Benchmark method and results</vt:lpstr>
      <vt:lpstr>Conclusion</vt:lpstr>
      <vt:lpstr>Q&amp;A?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Dolores Horvat</dc:creator>
  <cp:lastModifiedBy>Mateo Gašparović</cp:lastModifiedBy>
  <cp:revision>1179</cp:revision>
  <dcterms:created xsi:type="dcterms:W3CDTF">2026-05-21T15:56:39Z</dcterms:created>
  <dcterms:modified xsi:type="dcterms:W3CDTF">2026-06-25T20:14:35Z</dcterms:modified>
</cp:coreProperties>
</file>